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59" r:id="rId5"/>
    <p:sldId id="260" r:id="rId6"/>
    <p:sldId id="261" r:id="rId7"/>
    <p:sldId id="262" r:id="rId8"/>
    <p:sldId id="263" r:id="rId9"/>
    <p:sldId id="264" r:id="rId10"/>
    <p:sldId id="265" r:id="rId11"/>
    <p:sldId id="266" r:id="rId12"/>
    <p:sldId id="267" r:id="rId13"/>
    <p:sldId id="268" r:id="rId1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30CB"/>
    <a:srgbClr val="FF6600"/>
    <a:srgbClr val="1B4281"/>
    <a:srgbClr val="0095D9"/>
    <a:srgbClr val="008BCC"/>
    <a:srgbClr val="FF3300"/>
    <a:srgbClr val="004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AF0E40-2274-406F-B735-D5586003CAA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5F9733A-DF30-4AD8-B1F4-8482EEEE23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F752D89-784E-4A37-9244-707E169A7408}"/>
              </a:ext>
            </a:extLst>
          </p:cNvPr>
          <p:cNvSpPr>
            <a:spLocks noGrp="1"/>
          </p:cNvSpPr>
          <p:nvPr>
            <p:ph type="dt" sz="half" idx="10"/>
          </p:nvPr>
        </p:nvSpPr>
        <p:spPr/>
        <p:txBody>
          <a:bodyPr/>
          <a:lstStyle/>
          <a:p>
            <a:fld id="{CFDD815D-F593-498C-8E24-714CEEA5AA2E}" type="datetimeFigureOut">
              <a:rPr kumimoji="1" lang="ja-JP" altLang="en-US" smtClean="0"/>
              <a:t>2025/6/19</a:t>
            </a:fld>
            <a:endParaRPr kumimoji="1" lang="ja-JP" altLang="en-US"/>
          </a:p>
        </p:txBody>
      </p:sp>
      <p:sp>
        <p:nvSpPr>
          <p:cNvPr id="5" name="フッター プレースホルダー 4">
            <a:extLst>
              <a:ext uri="{FF2B5EF4-FFF2-40B4-BE49-F238E27FC236}">
                <a16:creationId xmlns:a16="http://schemas.microsoft.com/office/drawing/2014/main" id="{47D1AD82-578F-4104-AEBA-D59A454E522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40AD82E-4064-4C71-A93F-0B7A672182A7}"/>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4053849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383520-5B80-4B3A-8725-4900614CCEB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FFDE51A-2EA9-44D1-B962-376049962EA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D5E4E35-C035-4051-88B7-6CFE31BC077D}"/>
              </a:ext>
            </a:extLst>
          </p:cNvPr>
          <p:cNvSpPr>
            <a:spLocks noGrp="1"/>
          </p:cNvSpPr>
          <p:nvPr>
            <p:ph type="dt" sz="half" idx="10"/>
          </p:nvPr>
        </p:nvSpPr>
        <p:spPr/>
        <p:txBody>
          <a:bodyPr/>
          <a:lstStyle/>
          <a:p>
            <a:fld id="{CFDD815D-F593-498C-8E24-714CEEA5AA2E}" type="datetimeFigureOut">
              <a:rPr kumimoji="1" lang="ja-JP" altLang="en-US" smtClean="0"/>
              <a:t>2025/6/19</a:t>
            </a:fld>
            <a:endParaRPr kumimoji="1" lang="ja-JP" altLang="en-US"/>
          </a:p>
        </p:txBody>
      </p:sp>
      <p:sp>
        <p:nvSpPr>
          <p:cNvPr id="5" name="フッター プレースホルダー 4">
            <a:extLst>
              <a:ext uri="{FF2B5EF4-FFF2-40B4-BE49-F238E27FC236}">
                <a16:creationId xmlns:a16="http://schemas.microsoft.com/office/drawing/2014/main" id="{4F54865A-4B6E-4DEB-B0A7-003B8071507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AE9191-5A3E-451D-94CE-8D216C601C02}"/>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825926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EA2333F-8550-4193-A4B6-D4326F2D866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D852F15-86F5-4A73-9716-65C6641BD85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B575C96-DC54-4704-A8A5-0A45159B1879}"/>
              </a:ext>
            </a:extLst>
          </p:cNvPr>
          <p:cNvSpPr>
            <a:spLocks noGrp="1"/>
          </p:cNvSpPr>
          <p:nvPr>
            <p:ph type="dt" sz="half" idx="10"/>
          </p:nvPr>
        </p:nvSpPr>
        <p:spPr/>
        <p:txBody>
          <a:bodyPr/>
          <a:lstStyle/>
          <a:p>
            <a:fld id="{CFDD815D-F593-498C-8E24-714CEEA5AA2E}" type="datetimeFigureOut">
              <a:rPr kumimoji="1" lang="ja-JP" altLang="en-US" smtClean="0"/>
              <a:t>2025/6/19</a:t>
            </a:fld>
            <a:endParaRPr kumimoji="1" lang="ja-JP" altLang="en-US"/>
          </a:p>
        </p:txBody>
      </p:sp>
      <p:sp>
        <p:nvSpPr>
          <p:cNvPr id="5" name="フッター プレースホルダー 4">
            <a:extLst>
              <a:ext uri="{FF2B5EF4-FFF2-40B4-BE49-F238E27FC236}">
                <a16:creationId xmlns:a16="http://schemas.microsoft.com/office/drawing/2014/main" id="{F3376D77-DA6B-48A5-B7A5-9A544BF545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4CD253-3985-4EF8-B9F7-DE2D3737A286}"/>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657286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90EAA4-ECF3-45C1-9989-6DB2CCDB08B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672FDB1-9B47-4031-88B8-14A8EE4EA6A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0179CE9-6552-4435-AA23-928825C70F52}"/>
              </a:ext>
            </a:extLst>
          </p:cNvPr>
          <p:cNvSpPr>
            <a:spLocks noGrp="1"/>
          </p:cNvSpPr>
          <p:nvPr>
            <p:ph type="dt" sz="half" idx="10"/>
          </p:nvPr>
        </p:nvSpPr>
        <p:spPr/>
        <p:txBody>
          <a:bodyPr/>
          <a:lstStyle/>
          <a:p>
            <a:fld id="{CFDD815D-F593-498C-8E24-714CEEA5AA2E}" type="datetimeFigureOut">
              <a:rPr kumimoji="1" lang="ja-JP" altLang="en-US" smtClean="0"/>
              <a:t>2025/6/19</a:t>
            </a:fld>
            <a:endParaRPr kumimoji="1" lang="ja-JP" altLang="en-US"/>
          </a:p>
        </p:txBody>
      </p:sp>
      <p:sp>
        <p:nvSpPr>
          <p:cNvPr id="5" name="フッター プレースホルダー 4">
            <a:extLst>
              <a:ext uri="{FF2B5EF4-FFF2-40B4-BE49-F238E27FC236}">
                <a16:creationId xmlns:a16="http://schemas.microsoft.com/office/drawing/2014/main" id="{CCD89A08-EE77-4736-B86A-F16917C3DA4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5058348-262E-492E-8E84-DD07B7F1F4FA}"/>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2652407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C2CF03-462E-453C-A157-C6D8D70D8FA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50FF376-9BEC-48DA-8A3B-236F2A5F9C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F64A465-68E0-4670-9F1F-946CADB8B37E}"/>
              </a:ext>
            </a:extLst>
          </p:cNvPr>
          <p:cNvSpPr>
            <a:spLocks noGrp="1"/>
          </p:cNvSpPr>
          <p:nvPr>
            <p:ph type="dt" sz="half" idx="10"/>
          </p:nvPr>
        </p:nvSpPr>
        <p:spPr/>
        <p:txBody>
          <a:bodyPr/>
          <a:lstStyle/>
          <a:p>
            <a:fld id="{CFDD815D-F593-498C-8E24-714CEEA5AA2E}" type="datetimeFigureOut">
              <a:rPr kumimoji="1" lang="ja-JP" altLang="en-US" smtClean="0"/>
              <a:t>2025/6/19</a:t>
            </a:fld>
            <a:endParaRPr kumimoji="1" lang="ja-JP" altLang="en-US"/>
          </a:p>
        </p:txBody>
      </p:sp>
      <p:sp>
        <p:nvSpPr>
          <p:cNvPr id="5" name="フッター プレースホルダー 4">
            <a:extLst>
              <a:ext uri="{FF2B5EF4-FFF2-40B4-BE49-F238E27FC236}">
                <a16:creationId xmlns:a16="http://schemas.microsoft.com/office/drawing/2014/main" id="{E9F977C8-11F2-40DC-B7E2-0B3FC6A200E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56C8EE5-563E-44D2-ACDD-A8E800013400}"/>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4045073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7A80F3-4DA3-4229-BD8F-7A1793A578D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3A2B390-0C17-4730-9A34-E140BE85AD9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81B71ED-FAB9-4B85-86C5-F8AEB2BCEBF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FDABFF0-0FDC-4A84-B8ED-938E8B0D8DFD}"/>
              </a:ext>
            </a:extLst>
          </p:cNvPr>
          <p:cNvSpPr>
            <a:spLocks noGrp="1"/>
          </p:cNvSpPr>
          <p:nvPr>
            <p:ph type="dt" sz="half" idx="10"/>
          </p:nvPr>
        </p:nvSpPr>
        <p:spPr/>
        <p:txBody>
          <a:bodyPr/>
          <a:lstStyle/>
          <a:p>
            <a:fld id="{CFDD815D-F593-498C-8E24-714CEEA5AA2E}" type="datetimeFigureOut">
              <a:rPr kumimoji="1" lang="ja-JP" altLang="en-US" smtClean="0"/>
              <a:t>2025/6/19</a:t>
            </a:fld>
            <a:endParaRPr kumimoji="1" lang="ja-JP" altLang="en-US"/>
          </a:p>
        </p:txBody>
      </p:sp>
      <p:sp>
        <p:nvSpPr>
          <p:cNvPr id="6" name="フッター プレースホルダー 5">
            <a:extLst>
              <a:ext uri="{FF2B5EF4-FFF2-40B4-BE49-F238E27FC236}">
                <a16:creationId xmlns:a16="http://schemas.microsoft.com/office/drawing/2014/main" id="{2DD00536-0EFB-4FE2-8790-BC1ECAC1DCB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E1B028E-E604-4092-B78D-3B08B5C9778C}"/>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2322614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A6EE8E-5517-4232-94BD-377EA237631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2BCBC63-1E82-4A8C-93BB-6E6E8F043E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5B87704-16E2-4E36-AAD2-7AED257CF8D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1F796E4-B91F-42C7-BDA7-09C1E8204B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75B4E8E-47BF-4447-A87F-749A074BE20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31FBD37-0862-49CC-805B-F6A9D12FD7D0}"/>
              </a:ext>
            </a:extLst>
          </p:cNvPr>
          <p:cNvSpPr>
            <a:spLocks noGrp="1"/>
          </p:cNvSpPr>
          <p:nvPr>
            <p:ph type="dt" sz="half" idx="10"/>
          </p:nvPr>
        </p:nvSpPr>
        <p:spPr/>
        <p:txBody>
          <a:bodyPr/>
          <a:lstStyle/>
          <a:p>
            <a:fld id="{CFDD815D-F593-498C-8E24-714CEEA5AA2E}" type="datetimeFigureOut">
              <a:rPr kumimoji="1" lang="ja-JP" altLang="en-US" smtClean="0"/>
              <a:t>2025/6/19</a:t>
            </a:fld>
            <a:endParaRPr kumimoji="1" lang="ja-JP" altLang="en-US"/>
          </a:p>
        </p:txBody>
      </p:sp>
      <p:sp>
        <p:nvSpPr>
          <p:cNvPr id="8" name="フッター プレースホルダー 7">
            <a:extLst>
              <a:ext uri="{FF2B5EF4-FFF2-40B4-BE49-F238E27FC236}">
                <a16:creationId xmlns:a16="http://schemas.microsoft.com/office/drawing/2014/main" id="{12DC5E15-EBA6-4576-B45C-7D4B79B1C3D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580EF75-0806-4842-B719-7D2AFF78DB6E}"/>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3050216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B8D1C8-2D9B-4AE7-85BC-6E2DD0F4ECC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A6E5809-CF3A-4E33-BDF1-8E6ABDFB7042}"/>
              </a:ext>
            </a:extLst>
          </p:cNvPr>
          <p:cNvSpPr>
            <a:spLocks noGrp="1"/>
          </p:cNvSpPr>
          <p:nvPr>
            <p:ph type="dt" sz="half" idx="10"/>
          </p:nvPr>
        </p:nvSpPr>
        <p:spPr/>
        <p:txBody>
          <a:bodyPr/>
          <a:lstStyle/>
          <a:p>
            <a:fld id="{CFDD815D-F593-498C-8E24-714CEEA5AA2E}" type="datetimeFigureOut">
              <a:rPr kumimoji="1" lang="ja-JP" altLang="en-US" smtClean="0"/>
              <a:t>2025/6/19</a:t>
            </a:fld>
            <a:endParaRPr kumimoji="1" lang="ja-JP" altLang="en-US"/>
          </a:p>
        </p:txBody>
      </p:sp>
      <p:sp>
        <p:nvSpPr>
          <p:cNvPr id="4" name="フッター プレースホルダー 3">
            <a:extLst>
              <a:ext uri="{FF2B5EF4-FFF2-40B4-BE49-F238E27FC236}">
                <a16:creationId xmlns:a16="http://schemas.microsoft.com/office/drawing/2014/main" id="{CCE54D4F-40B0-4C65-A2D4-B9002A21F38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3CBDD45-C0E1-46E9-86CD-023BB3FFA643}"/>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1855075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252FA51-4BB1-4BBF-8CF3-97310A8CA9AE}"/>
              </a:ext>
            </a:extLst>
          </p:cNvPr>
          <p:cNvSpPr>
            <a:spLocks noGrp="1"/>
          </p:cNvSpPr>
          <p:nvPr>
            <p:ph type="dt" sz="half" idx="10"/>
          </p:nvPr>
        </p:nvSpPr>
        <p:spPr/>
        <p:txBody>
          <a:bodyPr/>
          <a:lstStyle/>
          <a:p>
            <a:fld id="{CFDD815D-F593-498C-8E24-714CEEA5AA2E}" type="datetimeFigureOut">
              <a:rPr kumimoji="1" lang="ja-JP" altLang="en-US" smtClean="0"/>
              <a:t>2025/6/19</a:t>
            </a:fld>
            <a:endParaRPr kumimoji="1" lang="ja-JP" altLang="en-US"/>
          </a:p>
        </p:txBody>
      </p:sp>
      <p:sp>
        <p:nvSpPr>
          <p:cNvPr id="3" name="フッター プレースホルダー 2">
            <a:extLst>
              <a:ext uri="{FF2B5EF4-FFF2-40B4-BE49-F238E27FC236}">
                <a16:creationId xmlns:a16="http://schemas.microsoft.com/office/drawing/2014/main" id="{72693E69-85EC-48F7-8E4D-722E5F2D30F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16C8A82-EAB6-4ADD-8651-9CAEC9D3CBAF}"/>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840740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681AE1-81C5-455F-99E5-4DE52BB1C0D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5E56C94-4BF4-4686-B05F-350BCA4C07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6031225-1C19-4C57-B3F0-ACAE82B553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4F76293-C3DE-4683-9DAB-980DA4046B7D}"/>
              </a:ext>
            </a:extLst>
          </p:cNvPr>
          <p:cNvSpPr>
            <a:spLocks noGrp="1"/>
          </p:cNvSpPr>
          <p:nvPr>
            <p:ph type="dt" sz="half" idx="10"/>
          </p:nvPr>
        </p:nvSpPr>
        <p:spPr/>
        <p:txBody>
          <a:bodyPr/>
          <a:lstStyle/>
          <a:p>
            <a:fld id="{CFDD815D-F593-498C-8E24-714CEEA5AA2E}" type="datetimeFigureOut">
              <a:rPr kumimoji="1" lang="ja-JP" altLang="en-US" smtClean="0"/>
              <a:t>2025/6/19</a:t>
            </a:fld>
            <a:endParaRPr kumimoji="1" lang="ja-JP" altLang="en-US"/>
          </a:p>
        </p:txBody>
      </p:sp>
      <p:sp>
        <p:nvSpPr>
          <p:cNvPr id="6" name="フッター プレースホルダー 5">
            <a:extLst>
              <a:ext uri="{FF2B5EF4-FFF2-40B4-BE49-F238E27FC236}">
                <a16:creationId xmlns:a16="http://schemas.microsoft.com/office/drawing/2014/main" id="{3716F68F-B7C8-4B78-815F-7979D18B573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E9E8855-4FAE-4602-A19B-4160789D4895}"/>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1796537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D4F89-5FB3-4CE3-AA63-A3ED4F579C9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F886A9D-1C6D-4964-B1FF-1D5338560C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93D5E05-481C-43B0-8217-BF59694DB7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D0DB4E3-6FF1-4B74-B594-014308CDBC56}"/>
              </a:ext>
            </a:extLst>
          </p:cNvPr>
          <p:cNvSpPr>
            <a:spLocks noGrp="1"/>
          </p:cNvSpPr>
          <p:nvPr>
            <p:ph type="dt" sz="half" idx="10"/>
          </p:nvPr>
        </p:nvSpPr>
        <p:spPr/>
        <p:txBody>
          <a:bodyPr/>
          <a:lstStyle/>
          <a:p>
            <a:fld id="{CFDD815D-F593-498C-8E24-714CEEA5AA2E}" type="datetimeFigureOut">
              <a:rPr kumimoji="1" lang="ja-JP" altLang="en-US" smtClean="0"/>
              <a:t>2025/6/19</a:t>
            </a:fld>
            <a:endParaRPr kumimoji="1" lang="ja-JP" altLang="en-US"/>
          </a:p>
        </p:txBody>
      </p:sp>
      <p:sp>
        <p:nvSpPr>
          <p:cNvPr id="6" name="フッター プレースホルダー 5">
            <a:extLst>
              <a:ext uri="{FF2B5EF4-FFF2-40B4-BE49-F238E27FC236}">
                <a16:creationId xmlns:a16="http://schemas.microsoft.com/office/drawing/2014/main" id="{91AC3A31-6639-4316-9F64-F8FB702F1E3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22E1ABA-6EA9-4B8D-BBDF-79FE4742E288}"/>
              </a:ext>
            </a:extLst>
          </p:cNvPr>
          <p:cNvSpPr>
            <a:spLocks noGrp="1"/>
          </p:cNvSpPr>
          <p:nvPr>
            <p:ph type="sldNum" sz="quarter" idx="12"/>
          </p:nvPr>
        </p:nvSpPr>
        <p:spPr/>
        <p:txBody>
          <a:bodyPr/>
          <a:lstStyle/>
          <a:p>
            <a:fld id="{68369EEF-683A-4824-958F-3443875F1553}" type="slidenum">
              <a:rPr kumimoji="1" lang="ja-JP" altLang="en-US" smtClean="0"/>
              <a:t>‹#›</a:t>
            </a:fld>
            <a:endParaRPr kumimoji="1" lang="ja-JP" altLang="en-US"/>
          </a:p>
        </p:txBody>
      </p:sp>
    </p:spTree>
    <p:extLst>
      <p:ext uri="{BB962C8B-B14F-4D97-AF65-F5344CB8AC3E}">
        <p14:creationId xmlns:p14="http://schemas.microsoft.com/office/powerpoint/2010/main" val="88976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AB3E380-E90D-46F2-8781-A89F8E86A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12E23AC-9A20-4185-AE43-FC299F691E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4FDE8B0-CC81-4BC9-8797-682908E191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DD815D-F593-498C-8E24-714CEEA5AA2E}" type="datetimeFigureOut">
              <a:rPr kumimoji="1" lang="ja-JP" altLang="en-US" smtClean="0"/>
              <a:t>2025/6/19</a:t>
            </a:fld>
            <a:endParaRPr kumimoji="1" lang="ja-JP" altLang="en-US"/>
          </a:p>
        </p:txBody>
      </p:sp>
      <p:sp>
        <p:nvSpPr>
          <p:cNvPr id="5" name="フッター プレースホルダー 4">
            <a:extLst>
              <a:ext uri="{FF2B5EF4-FFF2-40B4-BE49-F238E27FC236}">
                <a16:creationId xmlns:a16="http://schemas.microsoft.com/office/drawing/2014/main" id="{97FFEE6D-8B55-4538-A43D-E56765BB73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A0CD9C9-1B65-4A8B-83B3-FFAC42F711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369EEF-683A-4824-958F-3443875F1553}"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335F96F3-22EF-4C9E-B41D-72781C3CF7E9}"/>
              </a:ext>
            </a:extLst>
          </p:cNvPr>
          <p:cNvPicPr>
            <a:picLocks noChangeAspect="1"/>
          </p:cNvPicPr>
          <p:nvPr userDrawn="1"/>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898768" y="50116"/>
            <a:ext cx="1176312" cy="580804"/>
          </a:xfrm>
          <a:prstGeom prst="rect">
            <a:avLst/>
          </a:prstGeom>
        </p:spPr>
      </p:pic>
    </p:spTree>
    <p:extLst>
      <p:ext uri="{BB962C8B-B14F-4D97-AF65-F5344CB8AC3E}">
        <p14:creationId xmlns:p14="http://schemas.microsoft.com/office/powerpoint/2010/main" val="1957172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4D81501-94BD-4A84-8C16-4FB680AFCDE1}"/>
              </a:ext>
            </a:extLst>
          </p:cNvPr>
          <p:cNvSpPr/>
          <p:nvPr/>
        </p:nvSpPr>
        <p:spPr>
          <a:xfrm>
            <a:off x="311634" y="197339"/>
            <a:ext cx="3345965"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Rectangle 9">
            <a:extLst>
              <a:ext uri="{FF2B5EF4-FFF2-40B4-BE49-F238E27FC236}">
                <a16:creationId xmlns:a16="http://schemas.microsoft.com/office/drawing/2014/main" id="{7A563FB1-AFB7-4AA8-894F-2DAD41796211}"/>
              </a:ext>
            </a:extLst>
          </p:cNvPr>
          <p:cNvSpPr>
            <a:spLocks noChangeArrowheads="1"/>
          </p:cNvSpPr>
          <p:nvPr/>
        </p:nvSpPr>
        <p:spPr bwMode="auto">
          <a:xfrm>
            <a:off x="311636" y="197339"/>
            <a:ext cx="33459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b="1" dirty="0"/>
              <a:t> </a:t>
            </a:r>
            <a:r>
              <a:rPr lang="en-US" altLang="ja-JP" sz="1800" dirty="0">
                <a:solidFill>
                  <a:schemeClr val="bg1"/>
                </a:solidFill>
              </a:rPr>
              <a:t>16</a:t>
            </a:r>
            <a:r>
              <a:rPr lang="en-US" altLang="ja-JP" sz="1800" baseline="30000" dirty="0">
                <a:solidFill>
                  <a:schemeClr val="bg1"/>
                </a:solidFill>
              </a:rPr>
              <a:t>th</a:t>
            </a:r>
            <a:r>
              <a:rPr lang="en-US" altLang="ja-JP" sz="1800" dirty="0">
                <a:solidFill>
                  <a:schemeClr val="bg1"/>
                </a:solidFill>
              </a:rPr>
              <a:t> DSANJ  Bio Conference 2025</a:t>
            </a:r>
            <a:endParaRPr lang="ja-JP" altLang="en-US" sz="1800" dirty="0">
              <a:solidFill>
                <a:schemeClr val="bg1"/>
              </a:solidFill>
            </a:endParaRPr>
          </a:p>
        </p:txBody>
      </p:sp>
      <p:grpSp>
        <p:nvGrpSpPr>
          <p:cNvPr id="10" name="グループ化 9">
            <a:extLst>
              <a:ext uri="{FF2B5EF4-FFF2-40B4-BE49-F238E27FC236}">
                <a16:creationId xmlns:a16="http://schemas.microsoft.com/office/drawing/2014/main" id="{561828DB-E20B-48CB-87B0-40B9B4F452F9}"/>
              </a:ext>
            </a:extLst>
          </p:cNvPr>
          <p:cNvGrpSpPr/>
          <p:nvPr/>
        </p:nvGrpSpPr>
        <p:grpSpPr>
          <a:xfrm>
            <a:off x="-1862" y="6434594"/>
            <a:ext cx="7065014" cy="429318"/>
            <a:chOff x="-1862" y="6434594"/>
            <a:chExt cx="7065014" cy="429318"/>
          </a:xfrm>
        </p:grpSpPr>
        <p:sp>
          <p:nvSpPr>
            <p:cNvPr id="11" name="テキスト ボックス 10">
              <a:extLst>
                <a:ext uri="{FF2B5EF4-FFF2-40B4-BE49-F238E27FC236}">
                  <a16:creationId xmlns:a16="http://schemas.microsoft.com/office/drawing/2014/main" id="{5BE10C60-39ED-4817-87BD-06F914A2C138}"/>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2" name="テキスト ボックス 11">
              <a:extLst>
                <a:ext uri="{FF2B5EF4-FFF2-40B4-BE49-F238E27FC236}">
                  <a16:creationId xmlns:a16="http://schemas.microsoft.com/office/drawing/2014/main" id="{5DE8B821-C591-40BE-B55A-E01B277AE07F}"/>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3" name="テキスト ボックス 12">
              <a:extLst>
                <a:ext uri="{FF2B5EF4-FFF2-40B4-BE49-F238E27FC236}">
                  <a16:creationId xmlns:a16="http://schemas.microsoft.com/office/drawing/2014/main" id="{29181DE7-F456-46FA-A745-1B3C0F56B774}"/>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14" name="タイトル 1">
            <a:extLst>
              <a:ext uri="{FF2B5EF4-FFF2-40B4-BE49-F238E27FC236}">
                <a16:creationId xmlns:a16="http://schemas.microsoft.com/office/drawing/2014/main" id="{42EE2D4D-B073-4A27-BAAF-72CB63D5F1ED}"/>
              </a:ext>
            </a:extLst>
          </p:cNvPr>
          <p:cNvSpPr txBox="1">
            <a:spLocks noChangeArrowheads="1"/>
          </p:cNvSpPr>
          <p:nvPr/>
        </p:nvSpPr>
        <p:spPr bwMode="auto">
          <a:xfrm>
            <a:off x="1524000" y="2355643"/>
            <a:ext cx="9144001" cy="637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メイリオ" panose="020B0604030504040204" pitchFamily="50" charset="-128"/>
                <a:ea typeface="メイリオ" panose="020B0604030504040204" pitchFamily="50" charset="-128"/>
              </a:rPr>
              <a:t>New pancreatic cancer therapeutic targeting XXX</a:t>
            </a:r>
            <a:endParaRPr lang="en-US" altLang="ja-JP" sz="1600" dirty="0">
              <a:latin typeface="メイリオ" panose="020B0604030504040204" pitchFamily="50" charset="-128"/>
              <a:ea typeface="メイリオ" panose="020B0604030504040204" pitchFamily="50" charset="-128"/>
            </a:endParaRPr>
          </a:p>
        </p:txBody>
      </p:sp>
      <p:sp>
        <p:nvSpPr>
          <p:cNvPr id="15" name="Text Box 4">
            <a:extLst>
              <a:ext uri="{FF2B5EF4-FFF2-40B4-BE49-F238E27FC236}">
                <a16:creationId xmlns:a16="http://schemas.microsoft.com/office/drawing/2014/main" id="{33775F19-6E5E-4918-B5F3-A4868D1AB4BF}"/>
              </a:ext>
            </a:extLst>
          </p:cNvPr>
          <p:cNvSpPr txBox="1">
            <a:spLocks noChangeArrowheads="1"/>
          </p:cNvSpPr>
          <p:nvPr/>
        </p:nvSpPr>
        <p:spPr bwMode="auto">
          <a:xfrm>
            <a:off x="7796818" y="5816318"/>
            <a:ext cx="41174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nn-NO" altLang="ja-JP" sz="1200" dirty="0">
                <a:latin typeface="メイリオ" panose="020B0604030504040204" pitchFamily="50" charset="-128"/>
                <a:ea typeface="メイリオ" panose="020B0604030504040204" pitchFamily="50" charset="-128"/>
                <a:cs typeface="Arial" panose="020B0604020202020204" pitchFamily="34" charset="0"/>
              </a:rPr>
              <a:t>Professor Daisyo Taro Ph.D.</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6" name="タイトル 1">
            <a:extLst>
              <a:ext uri="{FF2B5EF4-FFF2-40B4-BE49-F238E27FC236}">
                <a16:creationId xmlns:a16="http://schemas.microsoft.com/office/drawing/2014/main" id="{191BE12D-062A-49E7-A0C5-E852ADEFC83F}"/>
              </a:ext>
            </a:extLst>
          </p:cNvPr>
          <p:cNvSpPr txBox="1">
            <a:spLocks noChangeArrowheads="1"/>
          </p:cNvSpPr>
          <p:nvPr/>
        </p:nvSpPr>
        <p:spPr bwMode="auto">
          <a:xfrm>
            <a:off x="1524000" y="2881138"/>
            <a:ext cx="9144001" cy="559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Presentation Subtitle (English) -</a:t>
            </a:r>
            <a:endParaRPr lang="en-US" altLang="ja-JP" sz="1200" dirty="0">
              <a:latin typeface="メイリオ" panose="020B0604030504040204" pitchFamily="50" charset="-128"/>
              <a:ea typeface="メイリオ" panose="020B0604030504040204" pitchFamily="50" charset="-128"/>
            </a:endParaRPr>
          </a:p>
        </p:txBody>
      </p:sp>
      <p:sp>
        <p:nvSpPr>
          <p:cNvPr id="17" name="タイトル 1">
            <a:extLst>
              <a:ext uri="{FF2B5EF4-FFF2-40B4-BE49-F238E27FC236}">
                <a16:creationId xmlns:a16="http://schemas.microsoft.com/office/drawing/2014/main" id="{65C2F51E-4DD6-4568-93E4-4073A4B9B2B4}"/>
              </a:ext>
            </a:extLst>
          </p:cNvPr>
          <p:cNvSpPr txBox="1">
            <a:spLocks noChangeArrowheads="1"/>
          </p:cNvSpPr>
          <p:nvPr/>
        </p:nvSpPr>
        <p:spPr bwMode="auto">
          <a:xfrm>
            <a:off x="1524000" y="3503161"/>
            <a:ext cx="9144000" cy="69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メイリオ" panose="020B0604030504040204" pitchFamily="50" charset="-128"/>
                <a:ea typeface="メイリオ" panose="020B0604030504040204" pitchFamily="50" charset="-128"/>
              </a:rPr>
              <a:t>XXX</a:t>
            </a:r>
            <a:r>
              <a:rPr lang="ja-JP" altLang="en-US" sz="1800" dirty="0">
                <a:latin typeface="メイリオ" panose="020B0604030504040204" pitchFamily="50" charset="-128"/>
                <a:ea typeface="メイリオ" panose="020B0604030504040204" pitchFamily="50" charset="-128"/>
              </a:rPr>
              <a:t>を標的とした新規膵臓がん治療薬</a:t>
            </a:r>
            <a:endParaRPr lang="en-US" altLang="ja-JP" sz="1600" dirty="0">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9EC0AB98-5502-4B6D-A687-95A19226D212}"/>
              </a:ext>
            </a:extLst>
          </p:cNvPr>
          <p:cNvSpPr txBox="1">
            <a:spLocks noChangeArrowheads="1"/>
          </p:cNvSpPr>
          <p:nvPr/>
        </p:nvSpPr>
        <p:spPr bwMode="auto">
          <a:xfrm>
            <a:off x="1524000" y="4002409"/>
            <a:ext cx="9144000" cy="66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サブタイトル（日本語） </a:t>
            </a:r>
            <a:r>
              <a:rPr lang="en-US" altLang="ja-JP" sz="14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p:txBody>
      </p:sp>
      <p:sp>
        <p:nvSpPr>
          <p:cNvPr id="19" name="Text Box 4">
            <a:extLst>
              <a:ext uri="{FF2B5EF4-FFF2-40B4-BE49-F238E27FC236}">
                <a16:creationId xmlns:a16="http://schemas.microsoft.com/office/drawing/2014/main" id="{2FE29505-6702-49EB-8D84-5BFB86616CF4}"/>
              </a:ext>
            </a:extLst>
          </p:cNvPr>
          <p:cNvSpPr txBox="1">
            <a:spLocks noChangeArrowheads="1"/>
          </p:cNvSpPr>
          <p:nvPr/>
        </p:nvSpPr>
        <p:spPr bwMode="auto">
          <a:xfrm>
            <a:off x="7793284" y="5082416"/>
            <a:ext cx="38415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200" dirty="0">
                <a:latin typeface="メイリオ" panose="020B0604030504040204" pitchFamily="50" charset="-128"/>
                <a:ea typeface="メイリオ" panose="020B0604030504040204" pitchFamily="50" charset="-128"/>
                <a:cs typeface="Arial" panose="020B0604020202020204" pitchFamily="34" charset="0"/>
              </a:rPr>
              <a:t>Osaka Chamber of Commerce and Industry</a:t>
            </a:r>
          </a:p>
        </p:txBody>
      </p:sp>
      <p:sp>
        <p:nvSpPr>
          <p:cNvPr id="20" name="Text Box 4">
            <a:extLst>
              <a:ext uri="{FF2B5EF4-FFF2-40B4-BE49-F238E27FC236}">
                <a16:creationId xmlns:a16="http://schemas.microsoft.com/office/drawing/2014/main" id="{23A5C63E-8B1E-4E83-A956-05ED76B4CAA2}"/>
              </a:ext>
            </a:extLst>
          </p:cNvPr>
          <p:cNvSpPr txBox="1">
            <a:spLocks noChangeArrowheads="1"/>
          </p:cNvSpPr>
          <p:nvPr/>
        </p:nvSpPr>
        <p:spPr bwMode="auto">
          <a:xfrm>
            <a:off x="7793284" y="6157595"/>
            <a:ext cx="32202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Times" panose="02020603050405020304" pitchFamily="18" charset="0"/>
              <a:buNone/>
            </a:pPr>
            <a:r>
              <a:rPr lang="ja-JP" altLang="en-US" sz="1200" dirty="0">
                <a:latin typeface="メイリオ" panose="020B0604030504040204" pitchFamily="50" charset="-128"/>
                <a:ea typeface="メイリオ" panose="020B0604030504040204" pitchFamily="50" charset="-128"/>
                <a:cs typeface="Arial" panose="020B0604020202020204" pitchFamily="34" charset="0"/>
              </a:rPr>
              <a:t>教授　大商　太郎</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21" name="Text Box 4">
            <a:extLst>
              <a:ext uri="{FF2B5EF4-FFF2-40B4-BE49-F238E27FC236}">
                <a16:creationId xmlns:a16="http://schemas.microsoft.com/office/drawing/2014/main" id="{0D4C72F4-98D6-473B-944C-2C8F784131FE}"/>
              </a:ext>
            </a:extLst>
          </p:cNvPr>
          <p:cNvSpPr txBox="1">
            <a:spLocks noChangeArrowheads="1"/>
          </p:cNvSpPr>
          <p:nvPr/>
        </p:nvSpPr>
        <p:spPr bwMode="auto">
          <a:xfrm>
            <a:off x="7789749" y="5413208"/>
            <a:ext cx="2054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cs typeface="Arial" panose="020B0604020202020204" pitchFamily="34" charset="0"/>
              </a:rPr>
              <a:t>大阪商工会議所</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23" name="テキスト ボックス 8">
            <a:extLst>
              <a:ext uri="{FF2B5EF4-FFF2-40B4-BE49-F238E27FC236}">
                <a16:creationId xmlns:a16="http://schemas.microsoft.com/office/drawing/2014/main" id="{7FE97613-2685-4DE9-988F-3D6E7AF5E859}"/>
              </a:ext>
            </a:extLst>
          </p:cNvPr>
          <p:cNvSpPr txBox="1">
            <a:spLocks noChangeArrowheads="1"/>
          </p:cNvSpPr>
          <p:nvPr/>
        </p:nvSpPr>
        <p:spPr bwMode="auto">
          <a:xfrm>
            <a:off x="3916482" y="241310"/>
            <a:ext cx="6751518" cy="1969770"/>
          </a:xfrm>
          <a:prstGeom prst="rect">
            <a:avLst/>
          </a:prstGeom>
          <a:solidFill>
            <a:schemeClr val="accent1">
              <a:lumMod val="20000"/>
              <a:lumOff val="80000"/>
            </a:schemeClr>
          </a:solidFill>
          <a:ln w="9525">
            <a:noFill/>
            <a:miter lim="800000"/>
            <a:headEnd/>
            <a:tailEnd/>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eaLnBrk="1" hangingPunct="1">
              <a:spcBef>
                <a:spcPct val="0"/>
              </a:spcBef>
              <a:buFontTx/>
              <a:buNone/>
              <a:defRPr/>
            </a:pPr>
            <a:r>
              <a:rPr lang="ja-JP" altLang="en-US" sz="1600" b="1" dirty="0">
                <a:solidFill>
                  <a:srgbClr val="FF0000"/>
                </a:solidFill>
                <a:latin typeface="+mn-ea"/>
                <a:ea typeface="+mn-ea"/>
              </a:rPr>
              <a:t>・本資料は</a:t>
            </a:r>
            <a:r>
              <a:rPr lang="en-US" altLang="ja-JP" sz="1600" b="1" dirty="0">
                <a:solidFill>
                  <a:srgbClr val="FF0000"/>
                </a:solidFill>
                <a:latin typeface="+mn-ea"/>
                <a:ea typeface="+mn-ea"/>
              </a:rPr>
              <a:t>【</a:t>
            </a:r>
            <a:r>
              <a:rPr lang="ja-JP" altLang="en-US" sz="1600" b="1" dirty="0">
                <a:solidFill>
                  <a:srgbClr val="FF0000"/>
                </a:solidFill>
                <a:latin typeface="+mn-ea"/>
                <a:ea typeface="+mn-ea"/>
              </a:rPr>
              <a:t>非秘密情報</a:t>
            </a:r>
            <a:r>
              <a:rPr lang="en-US" altLang="ja-JP" sz="1600" b="1" dirty="0">
                <a:solidFill>
                  <a:srgbClr val="FF0000"/>
                </a:solidFill>
                <a:latin typeface="+mn-ea"/>
                <a:ea typeface="+mn-ea"/>
              </a:rPr>
              <a:t>】</a:t>
            </a:r>
            <a:r>
              <a:rPr lang="ja-JP" altLang="en-US" sz="1600" b="1" dirty="0">
                <a:solidFill>
                  <a:srgbClr val="FF0000"/>
                </a:solidFill>
                <a:latin typeface="+mn-ea"/>
                <a:ea typeface="+mn-ea"/>
              </a:rPr>
              <a:t>のみで作成をお願いいたします。</a:t>
            </a:r>
            <a:r>
              <a:rPr lang="ja-JP" altLang="en-US" sz="1600" b="1" dirty="0">
                <a:solidFill>
                  <a:srgbClr val="040BC2"/>
                </a:solidFill>
                <a:latin typeface="+mn-ea"/>
                <a:ea typeface="+mn-ea"/>
              </a:rPr>
              <a:t> </a:t>
            </a:r>
            <a:endParaRPr lang="en-US" altLang="ja-JP" sz="1600" b="1" dirty="0">
              <a:solidFill>
                <a:srgbClr val="040BC2"/>
              </a:solidFill>
              <a:latin typeface="+mn-ea"/>
              <a:ea typeface="+mn-ea"/>
            </a:endParaRPr>
          </a:p>
          <a:p>
            <a:pPr eaLnBrk="1" hangingPunct="1">
              <a:spcBef>
                <a:spcPct val="0"/>
              </a:spcBef>
              <a:buFontTx/>
              <a:buNone/>
              <a:defRPr/>
            </a:pPr>
            <a:r>
              <a:rPr lang="ja-JP" altLang="en-US" sz="1400" b="1" dirty="0">
                <a:solidFill>
                  <a:srgbClr val="FF0000"/>
                </a:solidFill>
                <a:latin typeface="+mn-ea"/>
                <a:ea typeface="+mn-ea"/>
              </a:rPr>
              <a:t>・第三者の著作物を引用される際は出典の記載をお願いいたします。</a:t>
            </a:r>
            <a:endParaRPr lang="en-US" altLang="ja-JP" sz="1400" b="1" dirty="0">
              <a:solidFill>
                <a:srgbClr val="FF0000"/>
              </a:solidFill>
              <a:latin typeface="+mn-ea"/>
              <a:ea typeface="+mn-ea"/>
            </a:endParaRPr>
          </a:p>
          <a:p>
            <a:pPr eaLnBrk="1" hangingPunct="1">
              <a:lnSpc>
                <a:spcPts val="1800"/>
              </a:lnSpc>
              <a:spcBef>
                <a:spcPct val="0"/>
              </a:spcBef>
              <a:buNone/>
              <a:defRPr/>
            </a:pPr>
            <a:r>
              <a:rPr lang="ja-JP" altLang="en-US" sz="1200" b="1" dirty="0">
                <a:solidFill>
                  <a:srgbClr val="FF0000"/>
                </a:solidFill>
                <a:latin typeface="+mn-ea"/>
                <a:ea typeface="+mn-ea"/>
              </a:rPr>
              <a:t>・</a:t>
            </a:r>
            <a:r>
              <a:rPr lang="en-US" altLang="ja-JP" sz="1200" b="1" dirty="0">
                <a:solidFill>
                  <a:srgbClr val="FF0000"/>
                </a:solidFill>
                <a:latin typeface="+mn-ea"/>
                <a:ea typeface="+mn-ea"/>
              </a:rPr>
              <a:t>DSANJ</a:t>
            </a:r>
            <a:r>
              <a:rPr lang="ja-JP" altLang="en-US" sz="1200" b="1" dirty="0">
                <a:solidFill>
                  <a:srgbClr val="FF0000"/>
                </a:solidFill>
                <a:latin typeface="+mn-ea"/>
                <a:ea typeface="+mn-ea"/>
              </a:rPr>
              <a:t>には外資系</a:t>
            </a:r>
            <a:r>
              <a:rPr lang="ja-JP" altLang="en-US" sz="1200" b="1">
                <a:solidFill>
                  <a:srgbClr val="FF0000"/>
                </a:solidFill>
                <a:latin typeface="+mn-ea"/>
                <a:ea typeface="+mn-ea"/>
              </a:rPr>
              <a:t>製薬企業も参加</a:t>
            </a:r>
            <a:r>
              <a:rPr lang="ja-JP" altLang="en-US" sz="1200" b="1" dirty="0">
                <a:solidFill>
                  <a:srgbClr val="FF0000"/>
                </a:solidFill>
                <a:latin typeface="+mn-ea"/>
                <a:ea typeface="+mn-ea"/>
              </a:rPr>
              <a:t>することから、「</a:t>
            </a:r>
            <a:r>
              <a:rPr lang="en-US" altLang="ja-JP" sz="1200" b="1" dirty="0">
                <a:solidFill>
                  <a:srgbClr val="FF0000"/>
                </a:solidFill>
                <a:latin typeface="+mn-ea"/>
                <a:ea typeface="+mn-ea"/>
              </a:rPr>
              <a:t>Executive summary</a:t>
            </a:r>
            <a:r>
              <a:rPr lang="ja-JP" altLang="en-US" sz="1200" b="1" dirty="0">
                <a:solidFill>
                  <a:srgbClr val="FF0000"/>
                </a:solidFill>
                <a:latin typeface="+mn-ea"/>
                <a:ea typeface="+mn-ea"/>
              </a:rPr>
              <a:t>」、「</a:t>
            </a:r>
            <a:r>
              <a:rPr lang="en-US" altLang="ja-JP" sz="1200" b="1" dirty="0">
                <a:solidFill>
                  <a:srgbClr val="FF0000"/>
                </a:solidFill>
                <a:latin typeface="+mn-ea"/>
                <a:ea typeface="+mn-ea"/>
              </a:rPr>
              <a:t>Background to study </a:t>
            </a:r>
            <a:r>
              <a:rPr lang="ja-JP" altLang="en-US" sz="1200" b="1" dirty="0">
                <a:solidFill>
                  <a:srgbClr val="FF0000"/>
                </a:solidFill>
                <a:latin typeface="+mn-ea"/>
                <a:ea typeface="+mn-ea"/>
              </a:rPr>
              <a:t>」、「</a:t>
            </a:r>
            <a:r>
              <a:rPr lang="en-US" altLang="ja-JP" sz="1200" b="1" dirty="0">
                <a:solidFill>
                  <a:srgbClr val="FF0000"/>
                </a:solidFill>
                <a:latin typeface="+mn-ea"/>
                <a:ea typeface="+mn-ea"/>
              </a:rPr>
              <a:t>Summary of study</a:t>
            </a:r>
            <a:r>
              <a:rPr lang="ja-JP" altLang="en-US" sz="1200" b="1" dirty="0">
                <a:solidFill>
                  <a:srgbClr val="FF0000"/>
                </a:solidFill>
                <a:latin typeface="+mn-ea"/>
                <a:ea typeface="+mn-ea"/>
              </a:rPr>
              <a:t>」の章は英語での作成を推奨しております。</a:t>
            </a:r>
            <a:endParaRPr lang="en-US" altLang="ja-JP" sz="1200" b="1" dirty="0">
              <a:solidFill>
                <a:srgbClr val="FF0000"/>
              </a:solidFill>
              <a:latin typeface="+mn-ea"/>
              <a:ea typeface="+mn-ea"/>
            </a:endParaRPr>
          </a:p>
          <a:p>
            <a:pPr>
              <a:lnSpc>
                <a:spcPts val="1800"/>
              </a:lnSpc>
              <a:spcBef>
                <a:spcPct val="0"/>
              </a:spcBef>
              <a:buNone/>
              <a:defRPr/>
            </a:pPr>
            <a:r>
              <a:rPr lang="ja-JP" altLang="en-US" sz="1200" b="1" dirty="0">
                <a:solidFill>
                  <a:srgbClr val="040BC2"/>
                </a:solidFill>
                <a:latin typeface="+mn-ea"/>
                <a:ea typeface="+mn-ea"/>
              </a:rPr>
              <a:t>ガイドラインをご参照いただき、ご研究の成果物を明示したタイトルを推奨しております</a:t>
            </a:r>
            <a:endParaRPr lang="ja-JP" altLang="en-US" sz="1200" b="1" dirty="0">
              <a:solidFill>
                <a:srgbClr val="FF6600"/>
              </a:solidFill>
              <a:latin typeface="+mn-ea"/>
              <a:ea typeface="+mn-ea"/>
            </a:endParaRPr>
          </a:p>
          <a:p>
            <a:pPr eaLnBrk="1" hangingPunct="1">
              <a:spcBef>
                <a:spcPct val="0"/>
              </a:spcBef>
              <a:buFontTx/>
              <a:buNone/>
              <a:defRPr/>
            </a:pPr>
            <a:endParaRPr lang="ja-JP" altLang="en-US" sz="1200" dirty="0">
              <a:solidFill>
                <a:srgbClr val="FF6600"/>
              </a:solidFill>
              <a:latin typeface="+mn-ea"/>
              <a:ea typeface="+mn-ea"/>
            </a:endParaRPr>
          </a:p>
        </p:txBody>
      </p:sp>
      <p:sp>
        <p:nvSpPr>
          <p:cNvPr id="27" name="スライド番号プレースホルダー 1">
            <a:extLst>
              <a:ext uri="{FF2B5EF4-FFF2-40B4-BE49-F238E27FC236}">
                <a16:creationId xmlns:a16="http://schemas.microsoft.com/office/drawing/2014/main" id="{C113903A-F802-4854-A49F-A826FBD7496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a:t>
            </a:fld>
            <a:endParaRPr lang="ja-JP" altLang="en-US" sz="900" dirty="0">
              <a:solidFill>
                <a:srgbClr val="898989"/>
              </a:solidFill>
            </a:endParaRPr>
          </a:p>
        </p:txBody>
      </p:sp>
    </p:spTree>
    <p:extLst>
      <p:ext uri="{BB962C8B-B14F-4D97-AF65-F5344CB8AC3E}">
        <p14:creationId xmlns:p14="http://schemas.microsoft.com/office/powerpoint/2010/main" val="2365370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10</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6"/>
            <a:ext cx="6751518" cy="361463"/>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Plan for practical application and collaboration with companies (2)</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4" y="675748"/>
            <a:ext cx="5046430" cy="3614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n-ea"/>
                <a:ea typeface="+mn-ea"/>
              </a:rPr>
              <a:t>2) Task of this proposal to success</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C8727BB2-25EE-4611-B2EB-C05FD0B450B5}"/>
              </a:ext>
            </a:extLst>
          </p:cNvPr>
          <p:cNvSpPr txBox="1">
            <a:spLocks noChangeArrowheads="1"/>
          </p:cNvSpPr>
          <p:nvPr/>
        </p:nvSpPr>
        <p:spPr bwMode="auto">
          <a:xfrm>
            <a:off x="311634" y="1290715"/>
            <a:ext cx="5416868" cy="588623"/>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ゴール達成までの過程において想定される課題の記載をお願いいたします。</a:t>
            </a:r>
          </a:p>
        </p:txBody>
      </p:sp>
    </p:spTree>
    <p:extLst>
      <p:ext uri="{BB962C8B-B14F-4D97-AF65-F5344CB8AC3E}">
        <p14:creationId xmlns:p14="http://schemas.microsoft.com/office/powerpoint/2010/main" val="3551212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11</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6"/>
            <a:ext cx="6751518" cy="361463"/>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Plan for practical application and collaboration with companies (3)</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3" y="687679"/>
            <a:ext cx="5046430" cy="3614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n-ea"/>
                <a:ea typeface="+mn-ea"/>
              </a:rPr>
              <a:t>3) Division of roles</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C8727BB2-25EE-4611-B2EB-C05FD0B450B5}"/>
              </a:ext>
            </a:extLst>
          </p:cNvPr>
          <p:cNvSpPr txBox="1">
            <a:spLocks noChangeArrowheads="1"/>
          </p:cNvSpPr>
          <p:nvPr/>
        </p:nvSpPr>
        <p:spPr bwMode="auto">
          <a:xfrm>
            <a:off x="311633" y="1501937"/>
            <a:ext cx="4955203" cy="588623"/>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ゴール達成に向けての先生が担うお役割の記載をお願いいたします。</a:t>
            </a:r>
          </a:p>
        </p:txBody>
      </p:sp>
      <p:sp>
        <p:nvSpPr>
          <p:cNvPr id="12" name="正方形/長方形 11">
            <a:extLst>
              <a:ext uri="{FF2B5EF4-FFF2-40B4-BE49-F238E27FC236}">
                <a16:creationId xmlns:a16="http://schemas.microsoft.com/office/drawing/2014/main" id="{38969AD8-EB1F-4D92-A5F8-510E0D941C10}"/>
              </a:ext>
            </a:extLst>
          </p:cNvPr>
          <p:cNvSpPr/>
          <p:nvPr/>
        </p:nvSpPr>
        <p:spPr>
          <a:xfrm>
            <a:off x="311634" y="1051120"/>
            <a:ext cx="2255094" cy="361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u="sng" dirty="0">
                <a:solidFill>
                  <a:schemeClr val="tx1"/>
                </a:solidFill>
                <a:latin typeface="+mn-ea"/>
                <a:ea typeface="+mn-ea"/>
              </a:rPr>
              <a:t>Role of Proposer</a:t>
            </a:r>
          </a:p>
        </p:txBody>
      </p:sp>
      <p:sp>
        <p:nvSpPr>
          <p:cNvPr id="13" name="正方形/長方形 12">
            <a:extLst>
              <a:ext uri="{FF2B5EF4-FFF2-40B4-BE49-F238E27FC236}">
                <a16:creationId xmlns:a16="http://schemas.microsoft.com/office/drawing/2014/main" id="{733E13D9-8E29-41C9-8F70-AE8AA3F8A515}"/>
              </a:ext>
            </a:extLst>
          </p:cNvPr>
          <p:cNvSpPr/>
          <p:nvPr/>
        </p:nvSpPr>
        <p:spPr>
          <a:xfrm>
            <a:off x="311633" y="3201461"/>
            <a:ext cx="4484955" cy="361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u="sng" dirty="0">
                <a:solidFill>
                  <a:schemeClr val="tx1"/>
                </a:solidFill>
                <a:latin typeface="+mn-ea"/>
                <a:ea typeface="+mn-ea"/>
              </a:rPr>
              <a:t>Role of this business partner(s)</a:t>
            </a:r>
          </a:p>
        </p:txBody>
      </p:sp>
      <p:sp>
        <p:nvSpPr>
          <p:cNvPr id="14" name="テキスト ボックス 8">
            <a:extLst>
              <a:ext uri="{FF2B5EF4-FFF2-40B4-BE49-F238E27FC236}">
                <a16:creationId xmlns:a16="http://schemas.microsoft.com/office/drawing/2014/main" id="{D98F6A3B-71D0-4560-A47C-09026CFA569D}"/>
              </a:ext>
            </a:extLst>
          </p:cNvPr>
          <p:cNvSpPr txBox="1">
            <a:spLocks noChangeArrowheads="1"/>
          </p:cNvSpPr>
          <p:nvPr/>
        </p:nvSpPr>
        <p:spPr bwMode="auto">
          <a:xfrm>
            <a:off x="311633" y="3624170"/>
            <a:ext cx="5262979" cy="588623"/>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ゴール達成に向けて製薬企業に期待する役割の記載をお願いいたします。</a:t>
            </a:r>
          </a:p>
        </p:txBody>
      </p:sp>
    </p:spTree>
    <p:extLst>
      <p:ext uri="{BB962C8B-B14F-4D97-AF65-F5344CB8AC3E}">
        <p14:creationId xmlns:p14="http://schemas.microsoft.com/office/powerpoint/2010/main" val="4003127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12</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6"/>
            <a:ext cx="5479566" cy="361464"/>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Reference </a:t>
            </a:r>
            <a:r>
              <a:rPr kumimoji="1" lang="ja-JP" altLang="en-US" dirty="0"/>
              <a:t>（</a:t>
            </a:r>
            <a:r>
              <a:rPr kumimoji="1" lang="en-US" altLang="ja-JP" dirty="0"/>
              <a:t>Patents / Background materials </a:t>
            </a:r>
            <a:r>
              <a:rPr kumimoji="1" lang="ja-JP" altLang="en-US" dirty="0"/>
              <a:t>）</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3" y="668269"/>
            <a:ext cx="2752408" cy="3614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n-ea"/>
                <a:ea typeface="+mn-ea"/>
              </a:rPr>
              <a:t>1) Patent and its status</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C8727BB2-25EE-4611-B2EB-C05FD0B450B5}"/>
              </a:ext>
            </a:extLst>
          </p:cNvPr>
          <p:cNvSpPr txBox="1">
            <a:spLocks noChangeArrowheads="1"/>
          </p:cNvSpPr>
          <p:nvPr/>
        </p:nvSpPr>
        <p:spPr bwMode="auto">
          <a:xfrm>
            <a:off x="311633" y="1366156"/>
            <a:ext cx="5724644" cy="588623"/>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可能な範囲で、本研究成果に関する特許関連の情報の記載をお願いいたします。</a:t>
            </a:r>
          </a:p>
        </p:txBody>
      </p:sp>
      <p:sp>
        <p:nvSpPr>
          <p:cNvPr id="14" name="テキスト ボックス 8">
            <a:extLst>
              <a:ext uri="{FF2B5EF4-FFF2-40B4-BE49-F238E27FC236}">
                <a16:creationId xmlns:a16="http://schemas.microsoft.com/office/drawing/2014/main" id="{D98F6A3B-71D0-4560-A47C-09026CFA569D}"/>
              </a:ext>
            </a:extLst>
          </p:cNvPr>
          <p:cNvSpPr txBox="1">
            <a:spLocks noChangeArrowheads="1"/>
          </p:cNvSpPr>
          <p:nvPr/>
        </p:nvSpPr>
        <p:spPr bwMode="auto">
          <a:xfrm>
            <a:off x="357247" y="3782153"/>
            <a:ext cx="5878532" cy="553998"/>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spcBef>
                <a:spcPct val="0"/>
              </a:spcBef>
              <a:buNone/>
              <a:defRPr/>
            </a:pPr>
            <a:r>
              <a:rPr lang="ja-JP" altLang="en-US" sz="1200" b="1" dirty="0">
                <a:solidFill>
                  <a:srgbClr val="040BC2"/>
                </a:solidFill>
                <a:latin typeface="+mn-ea"/>
                <a:ea typeface="+mn-ea"/>
              </a:rPr>
              <a:t>可能な範囲で、本研究成果に関連する論文等の情報の記載をお願いいたします。</a:t>
            </a:r>
          </a:p>
        </p:txBody>
      </p:sp>
      <p:sp>
        <p:nvSpPr>
          <p:cNvPr id="15" name="正方形/長方形 14">
            <a:extLst>
              <a:ext uri="{FF2B5EF4-FFF2-40B4-BE49-F238E27FC236}">
                <a16:creationId xmlns:a16="http://schemas.microsoft.com/office/drawing/2014/main" id="{101BB3D1-19B8-434E-BC27-4965D44527C7}"/>
              </a:ext>
            </a:extLst>
          </p:cNvPr>
          <p:cNvSpPr/>
          <p:nvPr/>
        </p:nvSpPr>
        <p:spPr>
          <a:xfrm>
            <a:off x="357246" y="3110770"/>
            <a:ext cx="4198711" cy="36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n-ea"/>
                <a:ea typeface="+mn-ea"/>
              </a:rPr>
              <a:t>2) Key paper and/or </a:t>
            </a:r>
          </a:p>
        </p:txBody>
      </p:sp>
    </p:spTree>
    <p:extLst>
      <p:ext uri="{BB962C8B-B14F-4D97-AF65-F5344CB8AC3E}">
        <p14:creationId xmlns:p14="http://schemas.microsoft.com/office/powerpoint/2010/main" val="1176012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13</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5" y="204396"/>
            <a:ext cx="2752408" cy="361464"/>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Related Information</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5" y="657391"/>
            <a:ext cx="2752408" cy="36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n-ea"/>
                <a:ea typeface="+mn-ea"/>
              </a:rPr>
              <a:t>Key word to this proposal</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C8727BB2-25EE-4611-B2EB-C05FD0B450B5}"/>
              </a:ext>
            </a:extLst>
          </p:cNvPr>
          <p:cNvSpPr txBox="1">
            <a:spLocks noChangeArrowheads="1"/>
          </p:cNvSpPr>
          <p:nvPr/>
        </p:nvSpPr>
        <p:spPr bwMode="auto">
          <a:xfrm>
            <a:off x="311633" y="1366156"/>
            <a:ext cx="4955203" cy="588623"/>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今回のご研究成果に関連するキーワードの記載をお願いいたします。</a:t>
            </a:r>
          </a:p>
        </p:txBody>
      </p:sp>
      <p:sp>
        <p:nvSpPr>
          <p:cNvPr id="14" name="テキスト ボックス 8">
            <a:extLst>
              <a:ext uri="{FF2B5EF4-FFF2-40B4-BE49-F238E27FC236}">
                <a16:creationId xmlns:a16="http://schemas.microsoft.com/office/drawing/2014/main" id="{D98F6A3B-71D0-4560-A47C-09026CFA569D}"/>
              </a:ext>
            </a:extLst>
          </p:cNvPr>
          <p:cNvSpPr txBox="1">
            <a:spLocks noChangeArrowheads="1"/>
          </p:cNvSpPr>
          <p:nvPr/>
        </p:nvSpPr>
        <p:spPr bwMode="auto">
          <a:xfrm>
            <a:off x="357247" y="3782153"/>
            <a:ext cx="5878532" cy="553998"/>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spcBef>
                <a:spcPct val="0"/>
              </a:spcBef>
              <a:buNone/>
              <a:defRPr/>
            </a:pPr>
            <a:r>
              <a:rPr lang="ja-JP" altLang="en-US" sz="1200" b="1" dirty="0">
                <a:solidFill>
                  <a:srgbClr val="040BC2"/>
                </a:solidFill>
                <a:latin typeface="+mn-ea"/>
                <a:ea typeface="+mn-ea"/>
              </a:rPr>
              <a:t>今回のご研究成果以外で適用可能と想定される疾患名の記載をお願いいたします。</a:t>
            </a:r>
          </a:p>
        </p:txBody>
      </p:sp>
      <p:sp>
        <p:nvSpPr>
          <p:cNvPr id="15" name="正方形/長方形 14">
            <a:extLst>
              <a:ext uri="{FF2B5EF4-FFF2-40B4-BE49-F238E27FC236}">
                <a16:creationId xmlns:a16="http://schemas.microsoft.com/office/drawing/2014/main" id="{101BB3D1-19B8-434E-BC27-4965D44527C7}"/>
              </a:ext>
            </a:extLst>
          </p:cNvPr>
          <p:cNvSpPr/>
          <p:nvPr/>
        </p:nvSpPr>
        <p:spPr>
          <a:xfrm>
            <a:off x="357247" y="3171503"/>
            <a:ext cx="4198711" cy="36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n-ea"/>
                <a:ea typeface="+mn-ea"/>
              </a:rPr>
              <a:t>Potential target disease on this proposal</a:t>
            </a:r>
          </a:p>
        </p:txBody>
      </p:sp>
    </p:spTree>
    <p:extLst>
      <p:ext uri="{BB962C8B-B14F-4D97-AF65-F5344CB8AC3E}">
        <p14:creationId xmlns:p14="http://schemas.microsoft.com/office/powerpoint/2010/main" val="913582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4D81501-94BD-4A84-8C16-4FB680AFCDE1}"/>
              </a:ext>
            </a:extLst>
          </p:cNvPr>
          <p:cNvSpPr/>
          <p:nvPr/>
        </p:nvSpPr>
        <p:spPr>
          <a:xfrm>
            <a:off x="311634" y="204397"/>
            <a:ext cx="3345965"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 Executive summary</a:t>
            </a:r>
          </a:p>
        </p:txBody>
      </p:sp>
      <p:grpSp>
        <p:nvGrpSpPr>
          <p:cNvPr id="10" name="グループ化 9">
            <a:extLst>
              <a:ext uri="{FF2B5EF4-FFF2-40B4-BE49-F238E27FC236}">
                <a16:creationId xmlns:a16="http://schemas.microsoft.com/office/drawing/2014/main" id="{561828DB-E20B-48CB-87B0-40B9B4F452F9}"/>
              </a:ext>
            </a:extLst>
          </p:cNvPr>
          <p:cNvGrpSpPr/>
          <p:nvPr/>
        </p:nvGrpSpPr>
        <p:grpSpPr>
          <a:xfrm>
            <a:off x="-1862" y="6434594"/>
            <a:ext cx="7065014" cy="429318"/>
            <a:chOff x="-1862" y="6434594"/>
            <a:chExt cx="7065014" cy="429318"/>
          </a:xfrm>
        </p:grpSpPr>
        <p:sp>
          <p:nvSpPr>
            <p:cNvPr id="11" name="テキスト ボックス 10">
              <a:extLst>
                <a:ext uri="{FF2B5EF4-FFF2-40B4-BE49-F238E27FC236}">
                  <a16:creationId xmlns:a16="http://schemas.microsoft.com/office/drawing/2014/main" id="{5BE10C60-39ED-4817-87BD-06F914A2C138}"/>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2" name="テキスト ボックス 11">
              <a:extLst>
                <a:ext uri="{FF2B5EF4-FFF2-40B4-BE49-F238E27FC236}">
                  <a16:creationId xmlns:a16="http://schemas.microsoft.com/office/drawing/2014/main" id="{5DE8B821-C591-40BE-B55A-E01B277AE07F}"/>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3" name="テキスト ボックス 12">
              <a:extLst>
                <a:ext uri="{FF2B5EF4-FFF2-40B4-BE49-F238E27FC236}">
                  <a16:creationId xmlns:a16="http://schemas.microsoft.com/office/drawing/2014/main" id="{29181DE7-F456-46FA-A745-1B3C0F56B774}"/>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23" name="テキスト ボックス 8">
            <a:extLst>
              <a:ext uri="{FF2B5EF4-FFF2-40B4-BE49-F238E27FC236}">
                <a16:creationId xmlns:a16="http://schemas.microsoft.com/office/drawing/2014/main" id="{7FE97613-2685-4DE9-988F-3D6E7AF5E859}"/>
              </a:ext>
            </a:extLst>
          </p:cNvPr>
          <p:cNvSpPr txBox="1">
            <a:spLocks noChangeArrowheads="1"/>
          </p:cNvSpPr>
          <p:nvPr/>
        </p:nvSpPr>
        <p:spPr bwMode="auto">
          <a:xfrm>
            <a:off x="6041581" y="1367518"/>
            <a:ext cx="5781312" cy="2435282"/>
          </a:xfrm>
          <a:prstGeom prst="rect">
            <a:avLst/>
          </a:prstGeom>
          <a:solidFill>
            <a:schemeClr val="accent1">
              <a:lumMod val="20000"/>
              <a:lumOff val="80000"/>
            </a:schemeClr>
          </a:solidFill>
          <a:ln w="9525">
            <a:noFill/>
            <a:miter lim="800000"/>
            <a:headEnd/>
            <a:tailEnd/>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スライド全体の要約として、下記</a:t>
            </a:r>
            <a:r>
              <a:rPr lang="en-US" altLang="ja-JP" sz="1200" b="1" dirty="0">
                <a:solidFill>
                  <a:srgbClr val="040BC2"/>
                </a:solidFill>
                <a:latin typeface="+mn-ea"/>
                <a:ea typeface="+mn-ea"/>
              </a:rPr>
              <a:t>4</a:t>
            </a:r>
            <a:r>
              <a:rPr lang="ja-JP" altLang="en-US" sz="1200" b="1" dirty="0">
                <a:solidFill>
                  <a:srgbClr val="040BC2"/>
                </a:solidFill>
                <a:latin typeface="+mn-ea"/>
                <a:ea typeface="+mn-ea"/>
              </a:rPr>
              <a:t>点をご記入可能な範囲で記載をお願いいたします。</a:t>
            </a:r>
            <a:endParaRPr lang="en-US" altLang="ja-JP" sz="1200" b="1" dirty="0">
              <a:solidFill>
                <a:srgbClr val="040BC2"/>
              </a:solidFill>
              <a:latin typeface="+mn-ea"/>
              <a:ea typeface="+mn-ea"/>
            </a:endParaRPr>
          </a:p>
          <a:p>
            <a:pPr>
              <a:lnSpc>
                <a:spcPts val="1800"/>
              </a:lnSpc>
              <a:spcBef>
                <a:spcPct val="0"/>
              </a:spcBef>
              <a:buNone/>
              <a:defRPr/>
            </a:pPr>
            <a:endParaRPr lang="en-US" altLang="ja-JP" sz="1200" b="1" dirty="0">
              <a:solidFill>
                <a:srgbClr val="040BC2"/>
              </a:solidFill>
              <a:latin typeface="+mn-ea"/>
              <a:ea typeface="+mn-ea"/>
            </a:endParaRPr>
          </a:p>
          <a:p>
            <a:pPr>
              <a:lnSpc>
                <a:spcPts val="1800"/>
              </a:lnSpc>
              <a:spcBef>
                <a:spcPct val="0"/>
              </a:spcBef>
              <a:buNone/>
              <a:defRPr/>
            </a:pPr>
            <a:r>
              <a:rPr lang="ja-JP" altLang="en-US" sz="1200" b="1" dirty="0">
                <a:solidFill>
                  <a:srgbClr val="040BC2"/>
                </a:solidFill>
                <a:latin typeface="+mn-ea"/>
                <a:ea typeface="+mn-ea"/>
              </a:rPr>
              <a:t>１．「</a:t>
            </a:r>
            <a:r>
              <a:rPr lang="en-US" altLang="ja-JP" sz="1200" b="1" dirty="0">
                <a:solidFill>
                  <a:srgbClr val="040BC2"/>
                </a:solidFill>
                <a:latin typeface="+mn-ea"/>
                <a:ea typeface="+mn-ea"/>
              </a:rPr>
              <a:t>Background to study</a:t>
            </a:r>
            <a:r>
              <a:rPr lang="ja-JP" altLang="en-US" sz="1200" b="1" dirty="0">
                <a:solidFill>
                  <a:srgbClr val="040BC2"/>
                </a:solidFill>
                <a:latin typeface="+mn-ea"/>
                <a:ea typeface="+mn-ea"/>
              </a:rPr>
              <a:t>」のスライドにおける</a:t>
            </a:r>
            <a:r>
              <a:rPr lang="en-US" altLang="ja-JP" sz="1200" b="1" dirty="0">
                <a:solidFill>
                  <a:srgbClr val="040BC2"/>
                </a:solidFill>
                <a:latin typeface="+mn-ea"/>
                <a:ea typeface="+mn-ea"/>
              </a:rPr>
              <a:t>『</a:t>
            </a:r>
            <a:r>
              <a:rPr lang="ja-JP" altLang="en-US" sz="1200" b="1" dirty="0">
                <a:solidFill>
                  <a:srgbClr val="040BC2"/>
                </a:solidFill>
                <a:latin typeface="+mn-ea"/>
                <a:ea typeface="+mn-ea"/>
              </a:rPr>
              <a:t>ご研究の目的と標的（疾患</a:t>
            </a:r>
            <a:r>
              <a:rPr lang="en-US" altLang="ja-JP" sz="1200" b="1" dirty="0">
                <a:solidFill>
                  <a:srgbClr val="040BC2"/>
                </a:solidFill>
                <a:latin typeface="+mn-ea"/>
                <a:ea typeface="+mn-ea"/>
              </a:rPr>
              <a:t>×</a:t>
            </a:r>
            <a:r>
              <a:rPr lang="ja-JP" altLang="en-US" sz="1200" b="1" dirty="0">
                <a:solidFill>
                  <a:srgbClr val="040BC2"/>
                </a:solidFill>
                <a:latin typeface="+mn-ea"/>
                <a:ea typeface="+mn-ea"/>
              </a:rPr>
              <a:t>メカニズム）</a:t>
            </a:r>
            <a:r>
              <a:rPr lang="en-US" altLang="ja-JP" sz="1200" b="1" dirty="0">
                <a:solidFill>
                  <a:srgbClr val="040BC2"/>
                </a:solidFill>
                <a:latin typeface="+mn-ea"/>
                <a:ea typeface="+mn-ea"/>
              </a:rPr>
              <a:t>』</a:t>
            </a:r>
            <a:r>
              <a:rPr lang="ja-JP" altLang="en-US" sz="1200" b="1" dirty="0">
                <a:solidFill>
                  <a:srgbClr val="040BC2"/>
                </a:solidFill>
                <a:latin typeface="+mn-ea"/>
                <a:ea typeface="+mn-ea"/>
              </a:rPr>
              <a:t>の要約</a:t>
            </a:r>
            <a:endParaRPr lang="en-US" altLang="ja-JP" sz="1200" b="1" dirty="0">
              <a:solidFill>
                <a:srgbClr val="040BC2"/>
              </a:solidFill>
              <a:latin typeface="+mn-ea"/>
              <a:ea typeface="+mn-ea"/>
            </a:endParaRPr>
          </a:p>
          <a:p>
            <a:pPr>
              <a:lnSpc>
                <a:spcPts val="1800"/>
              </a:lnSpc>
              <a:spcBef>
                <a:spcPct val="0"/>
              </a:spcBef>
              <a:buNone/>
              <a:defRPr/>
            </a:pPr>
            <a:r>
              <a:rPr lang="ja-JP" altLang="en-US" sz="1200" b="1" dirty="0">
                <a:solidFill>
                  <a:srgbClr val="040BC2"/>
                </a:solidFill>
                <a:latin typeface="+mn-ea"/>
                <a:ea typeface="+mn-ea"/>
              </a:rPr>
              <a:t>２．</a:t>
            </a:r>
            <a:r>
              <a:rPr lang="en-US" altLang="ja-JP" sz="1200" b="1" dirty="0">
                <a:solidFill>
                  <a:srgbClr val="040BC2"/>
                </a:solidFill>
                <a:latin typeface="+mn-ea"/>
                <a:ea typeface="+mn-ea"/>
              </a:rPr>
              <a:t>in vitro/in vivo</a:t>
            </a:r>
            <a:r>
              <a:rPr lang="ja-JP" altLang="en-US" sz="1200" b="1" dirty="0">
                <a:solidFill>
                  <a:srgbClr val="040BC2"/>
                </a:solidFill>
                <a:latin typeface="+mn-ea"/>
                <a:ea typeface="+mn-ea"/>
              </a:rPr>
              <a:t>データによる有効性</a:t>
            </a:r>
            <a:endParaRPr lang="en-US" altLang="ja-JP" sz="1200" b="1" dirty="0">
              <a:solidFill>
                <a:srgbClr val="040BC2"/>
              </a:solidFill>
              <a:latin typeface="+mn-ea"/>
              <a:ea typeface="+mn-ea"/>
            </a:endParaRPr>
          </a:p>
          <a:p>
            <a:pPr>
              <a:lnSpc>
                <a:spcPts val="1800"/>
              </a:lnSpc>
              <a:spcBef>
                <a:spcPct val="0"/>
              </a:spcBef>
              <a:buNone/>
              <a:defRPr/>
            </a:pPr>
            <a:r>
              <a:rPr lang="ja-JP" altLang="en-US" sz="1200" b="1" dirty="0">
                <a:solidFill>
                  <a:srgbClr val="040BC2"/>
                </a:solidFill>
                <a:latin typeface="+mn-ea"/>
                <a:ea typeface="+mn-ea"/>
              </a:rPr>
              <a:t>３．「</a:t>
            </a:r>
            <a:r>
              <a:rPr lang="en-US" altLang="ja-JP" sz="1200" b="1" dirty="0">
                <a:solidFill>
                  <a:srgbClr val="040BC2"/>
                </a:solidFill>
                <a:latin typeface="+mn-ea"/>
                <a:ea typeface="+mn-ea"/>
              </a:rPr>
              <a:t>Advantage of this study over competing studies</a:t>
            </a:r>
            <a:r>
              <a:rPr lang="ja-JP" altLang="en-US" sz="1200" b="1" dirty="0">
                <a:solidFill>
                  <a:srgbClr val="040BC2"/>
                </a:solidFill>
                <a:latin typeface="+mn-ea"/>
                <a:ea typeface="+mn-ea"/>
              </a:rPr>
              <a:t>」のスライドの内容のうち、最も主張したい内容</a:t>
            </a:r>
            <a:endParaRPr lang="en-US" altLang="ja-JP" sz="1200" b="1" dirty="0">
              <a:solidFill>
                <a:srgbClr val="040BC2"/>
              </a:solidFill>
              <a:latin typeface="+mn-ea"/>
              <a:ea typeface="+mn-ea"/>
            </a:endParaRPr>
          </a:p>
          <a:p>
            <a:pPr>
              <a:lnSpc>
                <a:spcPts val="1800"/>
              </a:lnSpc>
              <a:spcBef>
                <a:spcPct val="0"/>
              </a:spcBef>
              <a:buNone/>
              <a:defRPr/>
            </a:pPr>
            <a:r>
              <a:rPr lang="ja-JP" altLang="en-US" sz="1200" b="1" dirty="0">
                <a:solidFill>
                  <a:srgbClr val="040BC2"/>
                </a:solidFill>
                <a:latin typeface="+mn-ea"/>
                <a:ea typeface="+mn-ea"/>
              </a:rPr>
              <a:t>４．製薬企業との連携希望内容（開発支援など）</a:t>
            </a:r>
            <a:endParaRPr lang="ja-JP" altLang="en-US" sz="1200" b="1" dirty="0">
              <a:solidFill>
                <a:srgbClr val="FF6600"/>
              </a:solidFill>
              <a:latin typeface="+mn-ea"/>
              <a:ea typeface="+mn-ea"/>
            </a:endParaRPr>
          </a:p>
        </p:txBody>
      </p:sp>
      <p:sp>
        <p:nvSpPr>
          <p:cNvPr id="22" name="スライド番号プレースホルダー 1">
            <a:extLst>
              <a:ext uri="{FF2B5EF4-FFF2-40B4-BE49-F238E27FC236}">
                <a16:creationId xmlns:a16="http://schemas.microsoft.com/office/drawing/2014/main" id="{4EF3C5E7-0DF7-4A48-B555-008B7F9F2C17}"/>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2</a:t>
            </a:fld>
            <a:endParaRPr lang="ja-JP" altLang="en-US" sz="900" dirty="0">
              <a:solidFill>
                <a:srgbClr val="898989"/>
              </a:solidFill>
            </a:endParaRPr>
          </a:p>
        </p:txBody>
      </p:sp>
      <p:sp>
        <p:nvSpPr>
          <p:cNvPr id="9" name="正方形/長方形 8">
            <a:extLst>
              <a:ext uri="{FF2B5EF4-FFF2-40B4-BE49-F238E27FC236}">
                <a16:creationId xmlns:a16="http://schemas.microsoft.com/office/drawing/2014/main" id="{D06F2B7C-9B33-4CEB-ACB9-47BDFE922FA6}"/>
              </a:ext>
            </a:extLst>
          </p:cNvPr>
          <p:cNvSpPr/>
          <p:nvPr/>
        </p:nvSpPr>
        <p:spPr>
          <a:xfrm>
            <a:off x="278353" y="695549"/>
            <a:ext cx="890455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u="sng" dirty="0">
                <a:solidFill>
                  <a:schemeClr val="tx1"/>
                </a:solidFill>
                <a:latin typeface="+mn-ea"/>
                <a:ea typeface="+mn-ea"/>
              </a:rPr>
              <a:t>The objective of this research is to treat the disease by targeting its underlying mechanism.</a:t>
            </a:r>
          </a:p>
        </p:txBody>
      </p:sp>
      <p:sp>
        <p:nvSpPr>
          <p:cNvPr id="14" name="正方形/長方形 13">
            <a:extLst>
              <a:ext uri="{FF2B5EF4-FFF2-40B4-BE49-F238E27FC236}">
                <a16:creationId xmlns:a16="http://schemas.microsoft.com/office/drawing/2014/main" id="{56D46346-B3EB-4F5B-9693-F64074CBF3C9}"/>
              </a:ext>
            </a:extLst>
          </p:cNvPr>
          <p:cNvSpPr/>
          <p:nvPr/>
        </p:nvSpPr>
        <p:spPr>
          <a:xfrm>
            <a:off x="311634" y="2248195"/>
            <a:ext cx="890455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u="sng" dirty="0">
                <a:solidFill>
                  <a:schemeClr val="tx1"/>
                </a:solidFill>
                <a:latin typeface="+mn-ea"/>
                <a:ea typeface="+mn-ea"/>
              </a:rPr>
              <a:t>Data from in vitro and in vivo studies confirm its efficacy.</a:t>
            </a:r>
          </a:p>
        </p:txBody>
      </p:sp>
      <p:sp>
        <p:nvSpPr>
          <p:cNvPr id="15" name="正方形/長方形 14">
            <a:extLst>
              <a:ext uri="{FF2B5EF4-FFF2-40B4-BE49-F238E27FC236}">
                <a16:creationId xmlns:a16="http://schemas.microsoft.com/office/drawing/2014/main" id="{3E773871-1D08-47A2-B7AE-821DEBAD546B}"/>
              </a:ext>
            </a:extLst>
          </p:cNvPr>
          <p:cNvSpPr/>
          <p:nvPr/>
        </p:nvSpPr>
        <p:spPr>
          <a:xfrm>
            <a:off x="311634" y="3800841"/>
            <a:ext cx="890455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u="sng" dirty="0">
                <a:solidFill>
                  <a:schemeClr val="tx1"/>
                </a:solidFill>
                <a:latin typeface="+mn-ea"/>
                <a:ea typeface="+mn-ea"/>
              </a:rPr>
              <a:t>Summary of "Advantages of this study over competing studies"</a:t>
            </a:r>
          </a:p>
        </p:txBody>
      </p:sp>
      <p:sp>
        <p:nvSpPr>
          <p:cNvPr id="16" name="正方形/長方形 15">
            <a:extLst>
              <a:ext uri="{FF2B5EF4-FFF2-40B4-BE49-F238E27FC236}">
                <a16:creationId xmlns:a16="http://schemas.microsoft.com/office/drawing/2014/main" id="{BBD1559C-11A3-4198-AEAD-C0EAE73399B0}"/>
              </a:ext>
            </a:extLst>
          </p:cNvPr>
          <p:cNvSpPr/>
          <p:nvPr/>
        </p:nvSpPr>
        <p:spPr>
          <a:xfrm>
            <a:off x="311634" y="5353486"/>
            <a:ext cx="1188036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u="sng" dirty="0">
                <a:solidFill>
                  <a:schemeClr val="tx1"/>
                </a:solidFill>
                <a:latin typeface="+mn-ea"/>
                <a:ea typeface="+mn-ea"/>
              </a:rPr>
              <a:t>Collaboration with pharmaceutical companies is sought for development support and further advancement of this research.</a:t>
            </a:r>
          </a:p>
        </p:txBody>
      </p:sp>
    </p:spTree>
    <p:extLst>
      <p:ext uri="{BB962C8B-B14F-4D97-AF65-F5344CB8AC3E}">
        <p14:creationId xmlns:p14="http://schemas.microsoft.com/office/powerpoint/2010/main" val="169647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D1155F3-64BA-44CC-8807-2427CF1258B4}"/>
              </a:ext>
            </a:extLst>
          </p:cNvPr>
          <p:cNvSpPr/>
          <p:nvPr/>
        </p:nvSpPr>
        <p:spPr>
          <a:xfrm>
            <a:off x="311633" y="204397"/>
            <a:ext cx="3960000" cy="360000"/>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Background to study (1) </a:t>
            </a:r>
          </a:p>
        </p:txBody>
      </p:sp>
      <p:sp>
        <p:nvSpPr>
          <p:cNvPr id="5" name="正方形/長方形 4">
            <a:extLst>
              <a:ext uri="{FF2B5EF4-FFF2-40B4-BE49-F238E27FC236}">
                <a16:creationId xmlns:a16="http://schemas.microsoft.com/office/drawing/2014/main" id="{D6C8A76D-BB21-4750-8E55-77C378E3F2AD}"/>
              </a:ext>
            </a:extLst>
          </p:cNvPr>
          <p:cNvSpPr/>
          <p:nvPr/>
        </p:nvSpPr>
        <p:spPr>
          <a:xfrm>
            <a:off x="311633" y="695549"/>
            <a:ext cx="10337609" cy="7848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a:solidFill>
                  <a:schemeClr val="tx1"/>
                </a:solidFill>
                <a:latin typeface="+mn-ea"/>
                <a:ea typeface="+mn-ea"/>
              </a:rPr>
              <a:t>※</a:t>
            </a:r>
            <a:r>
              <a:rPr lang="ja-JP" altLang="en-US" sz="1200" b="1" dirty="0">
                <a:solidFill>
                  <a:schemeClr val="tx1"/>
                </a:solidFill>
                <a:latin typeface="+mn-ea"/>
                <a:ea typeface="+mn-ea"/>
              </a:rPr>
              <a:t>本テキストは資料作成時に削除をお願いいたします。</a:t>
            </a:r>
            <a:endParaRPr lang="en-US" altLang="ja-JP" sz="1200" b="1" dirty="0">
              <a:solidFill>
                <a:schemeClr val="tx1"/>
              </a:solidFill>
              <a:latin typeface="Arial" panose="020B0604020202020204" pitchFamily="34" charset="0"/>
            </a:endParaRPr>
          </a:p>
          <a:p>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endParaRPr lang="ja-JP" altLang="en-US" sz="1400" b="1" dirty="0">
              <a:solidFill>
                <a:schemeClr val="accent6"/>
              </a:solidFill>
              <a:latin typeface="ＭＳ Ｐゴシック" panose="020B0600070205080204" pitchFamily="50" charset="-128"/>
            </a:endParaRPr>
          </a:p>
        </p:txBody>
      </p:sp>
      <p:sp>
        <p:nvSpPr>
          <p:cNvPr id="7" name="テキスト ボックス 8">
            <a:extLst>
              <a:ext uri="{FF2B5EF4-FFF2-40B4-BE49-F238E27FC236}">
                <a16:creationId xmlns:a16="http://schemas.microsoft.com/office/drawing/2014/main" id="{30F56132-D2F6-4D4C-8403-27D621B705BA}"/>
              </a:ext>
            </a:extLst>
          </p:cNvPr>
          <p:cNvSpPr txBox="1">
            <a:spLocks noChangeArrowheads="1"/>
          </p:cNvSpPr>
          <p:nvPr/>
        </p:nvSpPr>
        <p:spPr bwMode="auto">
          <a:xfrm>
            <a:off x="311633" y="1686215"/>
            <a:ext cx="9725739" cy="2435282"/>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dirty="0">
                <a:solidFill>
                  <a:srgbClr val="040BC2"/>
                </a:solidFill>
                <a:latin typeface="+mn-ea"/>
                <a:ea typeface="+mn-ea"/>
              </a:rPr>
              <a:t>サブタイトルをご活用いただき、当該疾患領域の現状、本研究領域の現状、本研究に着手された経緯、などのご記載をお願いいたします。</a:t>
            </a:r>
            <a:endParaRPr lang="en-US" altLang="ja-JP" sz="1200" dirty="0">
              <a:solidFill>
                <a:srgbClr val="040BC2"/>
              </a:solidFill>
              <a:latin typeface="+mn-ea"/>
              <a:ea typeface="+mn-ea"/>
            </a:endParaRPr>
          </a:p>
          <a:p>
            <a:pPr>
              <a:lnSpc>
                <a:spcPts val="1800"/>
              </a:lnSpc>
              <a:spcBef>
                <a:spcPct val="0"/>
              </a:spcBef>
              <a:buNone/>
              <a:defRPr/>
            </a:pPr>
            <a:r>
              <a:rPr lang="ja-JP" altLang="en-US" sz="1200" dirty="0">
                <a:solidFill>
                  <a:srgbClr val="040BC2"/>
                </a:solidFill>
                <a:latin typeface="+mn-ea"/>
                <a:ea typeface="+mn-ea"/>
              </a:rPr>
              <a:t>可能でしたら、当該疾患領域のアンメットメディカルニーズとその解決法を記載いただきますようお願いいたします。</a:t>
            </a:r>
            <a:endParaRPr lang="en-US" altLang="ja-JP" sz="1200" dirty="0">
              <a:solidFill>
                <a:srgbClr val="040BC2"/>
              </a:solidFill>
              <a:latin typeface="+mn-ea"/>
              <a:ea typeface="+mn-ea"/>
            </a:endParaRPr>
          </a:p>
          <a:p>
            <a:pPr>
              <a:lnSpc>
                <a:spcPts val="1800"/>
              </a:lnSpc>
              <a:spcBef>
                <a:spcPct val="0"/>
              </a:spcBef>
              <a:buNone/>
              <a:defRPr/>
            </a:pPr>
            <a:r>
              <a:rPr lang="ja-JP" altLang="en-US" sz="1200" dirty="0">
                <a:solidFill>
                  <a:srgbClr val="040BC2"/>
                </a:solidFill>
                <a:latin typeface="+mn-ea"/>
                <a:ea typeface="+mn-ea"/>
              </a:rPr>
              <a:t>記載の際、下記</a:t>
            </a:r>
            <a:r>
              <a:rPr lang="en-US" altLang="ja-JP" sz="1200" dirty="0">
                <a:solidFill>
                  <a:srgbClr val="040BC2"/>
                </a:solidFill>
                <a:latin typeface="+mn-ea"/>
                <a:ea typeface="+mn-ea"/>
              </a:rPr>
              <a:t>3</a:t>
            </a:r>
            <a:r>
              <a:rPr lang="ja-JP" altLang="en-US" sz="1200" dirty="0">
                <a:solidFill>
                  <a:srgbClr val="040BC2"/>
                </a:solidFill>
                <a:latin typeface="+mn-ea"/>
                <a:ea typeface="+mn-ea"/>
              </a:rPr>
              <a:t>点を記載いただくと、より製薬企業の目を引く資料となります。</a:t>
            </a:r>
            <a:endParaRPr lang="en-US" altLang="ja-JP" sz="1200" dirty="0">
              <a:solidFill>
                <a:srgbClr val="040BC2"/>
              </a:solidFill>
              <a:latin typeface="+mn-ea"/>
              <a:ea typeface="+mn-ea"/>
            </a:endParaRPr>
          </a:p>
          <a:p>
            <a:pPr>
              <a:lnSpc>
                <a:spcPts val="1800"/>
              </a:lnSpc>
              <a:spcBef>
                <a:spcPct val="0"/>
              </a:spcBef>
              <a:buNone/>
              <a:defRPr/>
            </a:pPr>
            <a:endParaRPr lang="en-US" altLang="ja-JP" sz="1200" b="1" dirty="0">
              <a:solidFill>
                <a:srgbClr val="040BC2"/>
              </a:solidFill>
              <a:latin typeface="+mn-ea"/>
              <a:ea typeface="+mn-ea"/>
            </a:endParaRPr>
          </a:p>
          <a:p>
            <a:pPr marL="228600" indent="-228600">
              <a:lnSpc>
                <a:spcPts val="1800"/>
              </a:lnSpc>
              <a:spcBef>
                <a:spcPct val="0"/>
              </a:spcBef>
              <a:buAutoNum type="arabicPeriod"/>
              <a:defRPr/>
            </a:pPr>
            <a:r>
              <a:rPr lang="ja-JP" altLang="en-US" sz="1200" b="1" dirty="0">
                <a:solidFill>
                  <a:srgbClr val="2930CB"/>
                </a:solidFill>
                <a:latin typeface="+mn-ea"/>
                <a:ea typeface="+mn-ea"/>
              </a:rPr>
              <a:t>疾患の重大さ </a:t>
            </a:r>
            <a:r>
              <a:rPr lang="en-US" altLang="ja-JP" sz="1200" b="1" dirty="0">
                <a:solidFill>
                  <a:srgbClr val="2930CB"/>
                </a:solidFill>
                <a:latin typeface="+mn-ea"/>
                <a:ea typeface="+mn-ea"/>
              </a:rPr>
              <a:t>or </a:t>
            </a:r>
            <a:r>
              <a:rPr lang="ja-JP" altLang="en-US" sz="1200" b="1" dirty="0">
                <a:solidFill>
                  <a:srgbClr val="2930CB"/>
                </a:solidFill>
                <a:latin typeface="+mn-ea"/>
                <a:ea typeface="+mn-ea"/>
              </a:rPr>
              <a:t>市場性（臨床的・経済的インパクト）</a:t>
            </a:r>
            <a:endParaRPr lang="en-US" altLang="ja-JP" sz="1200" b="1" dirty="0">
              <a:solidFill>
                <a:srgbClr val="2930CB"/>
              </a:solidFill>
              <a:latin typeface="+mn-ea"/>
              <a:ea typeface="+mn-ea"/>
            </a:endParaRPr>
          </a:p>
          <a:p>
            <a:pPr marL="228600" indent="-228600">
              <a:lnSpc>
                <a:spcPts val="1800"/>
              </a:lnSpc>
              <a:spcBef>
                <a:spcPct val="0"/>
              </a:spcBef>
              <a:buAutoNum type="arabicPeriod"/>
              <a:defRPr/>
            </a:pPr>
            <a:r>
              <a:rPr lang="ja-JP" altLang="en-US" sz="1200" b="1" dirty="0">
                <a:solidFill>
                  <a:srgbClr val="2930CB"/>
                </a:solidFill>
                <a:latin typeface="+mn-ea"/>
                <a:ea typeface="+mn-ea"/>
              </a:rPr>
              <a:t>既存治療の限界（なぜ不十分か）</a:t>
            </a:r>
            <a:endParaRPr lang="en-US" altLang="ja-JP" sz="1200" b="1" dirty="0">
              <a:solidFill>
                <a:srgbClr val="2930CB"/>
              </a:solidFill>
              <a:latin typeface="+mn-ea"/>
              <a:ea typeface="+mn-ea"/>
            </a:endParaRPr>
          </a:p>
          <a:p>
            <a:pPr marL="228600" indent="-228600">
              <a:lnSpc>
                <a:spcPts val="1800"/>
              </a:lnSpc>
              <a:spcBef>
                <a:spcPct val="0"/>
              </a:spcBef>
              <a:buAutoNum type="arabicPeriod"/>
              <a:defRPr/>
            </a:pPr>
            <a:r>
              <a:rPr lang="ja-JP" altLang="en-US" sz="1200" b="1" dirty="0">
                <a:solidFill>
                  <a:srgbClr val="2930CB"/>
                </a:solidFill>
                <a:latin typeface="+mn-ea"/>
                <a:ea typeface="+mn-ea"/>
              </a:rPr>
              <a:t>自シーズによる解決の道筋（標的・メカニズム・差別化要因）</a:t>
            </a:r>
          </a:p>
          <a:p>
            <a:pPr>
              <a:lnSpc>
                <a:spcPts val="1800"/>
              </a:lnSpc>
              <a:spcBef>
                <a:spcPct val="0"/>
              </a:spcBef>
              <a:buNone/>
              <a:defRPr/>
            </a:pPr>
            <a:endParaRPr lang="en-US" altLang="ja-JP" sz="1200" dirty="0">
              <a:solidFill>
                <a:srgbClr val="040BC2"/>
              </a:solidFill>
              <a:latin typeface="+mn-ea"/>
              <a:ea typeface="+mn-ea"/>
            </a:endParaRPr>
          </a:p>
          <a:p>
            <a:pPr>
              <a:lnSpc>
                <a:spcPts val="1800"/>
              </a:lnSpc>
              <a:spcBef>
                <a:spcPct val="0"/>
              </a:spcBef>
              <a:buNone/>
              <a:defRPr/>
            </a:pPr>
            <a:r>
              <a:rPr lang="ja-JP" altLang="en-US" sz="1200" dirty="0">
                <a:solidFill>
                  <a:srgbClr val="040BC2"/>
                </a:solidFill>
                <a:latin typeface="+mn-ea"/>
                <a:ea typeface="+mn-ea"/>
              </a:rPr>
              <a:t>略語をご記載いただく場合は、備考としてフルスペルの記載をお願いいたします。</a:t>
            </a:r>
          </a:p>
        </p:txBody>
      </p:sp>
      <p:grpSp>
        <p:nvGrpSpPr>
          <p:cNvPr id="6" name="グループ化 5">
            <a:extLst>
              <a:ext uri="{FF2B5EF4-FFF2-40B4-BE49-F238E27FC236}">
                <a16:creationId xmlns:a16="http://schemas.microsoft.com/office/drawing/2014/main" id="{162F8A9A-7AFF-48D2-9364-36F89615172F}"/>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30160BE6-6F8D-41B6-A71C-A89D0B8C69C3}"/>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EB9F93A2-410F-4F3E-8014-F0E4979D9D9A}"/>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AA3BAC15-31FB-4372-B1D8-51FA4EBE0D79}"/>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Tree>
    <p:extLst>
      <p:ext uri="{BB962C8B-B14F-4D97-AF65-F5344CB8AC3E}">
        <p14:creationId xmlns:p14="http://schemas.microsoft.com/office/powerpoint/2010/main" val="3270029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4</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7"/>
            <a:ext cx="3556981"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Summary of study (1) </a:t>
            </a:r>
          </a:p>
        </p:txBody>
      </p:sp>
      <p:sp>
        <p:nvSpPr>
          <p:cNvPr id="6" name="テキスト ボックス 8">
            <a:extLst>
              <a:ext uri="{FF2B5EF4-FFF2-40B4-BE49-F238E27FC236}">
                <a16:creationId xmlns:a16="http://schemas.microsoft.com/office/drawing/2014/main" id="{54358A77-EFC2-49D7-ABAA-71522709BF78}"/>
              </a:ext>
            </a:extLst>
          </p:cNvPr>
          <p:cNvSpPr txBox="1">
            <a:spLocks noChangeArrowheads="1"/>
          </p:cNvSpPr>
          <p:nvPr/>
        </p:nvSpPr>
        <p:spPr bwMode="auto">
          <a:xfrm>
            <a:off x="311633" y="1980526"/>
            <a:ext cx="7980070" cy="2896947"/>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実験結果は、製薬企業が連携（共同研究等）する上での大きな判断材料となります。</a:t>
            </a:r>
            <a:endParaRPr lang="en-US" altLang="ja-JP" sz="1200" b="1" dirty="0">
              <a:solidFill>
                <a:srgbClr val="040BC2"/>
              </a:solidFill>
              <a:latin typeface="+mn-ea"/>
              <a:ea typeface="+mn-ea"/>
            </a:endParaRPr>
          </a:p>
          <a:p>
            <a:pPr>
              <a:lnSpc>
                <a:spcPts val="1800"/>
              </a:lnSpc>
              <a:spcBef>
                <a:spcPct val="0"/>
              </a:spcBef>
              <a:buNone/>
              <a:defRPr/>
            </a:pPr>
            <a:r>
              <a:rPr lang="ja-JP" altLang="en-US" sz="1200" b="1" dirty="0">
                <a:solidFill>
                  <a:srgbClr val="040BC2"/>
                </a:solidFill>
                <a:latin typeface="+mn-ea"/>
                <a:ea typeface="+mn-ea"/>
              </a:rPr>
              <a:t>簡明で魅力的なデータのご提示をお願いいたします（公開可能な情報のみで作成をお願いいたします）。</a:t>
            </a:r>
            <a:endParaRPr lang="en-US" altLang="ja-JP" sz="1200" b="1" dirty="0">
              <a:solidFill>
                <a:srgbClr val="040BC2"/>
              </a:solidFill>
              <a:latin typeface="+mn-ea"/>
              <a:ea typeface="+mn-ea"/>
            </a:endParaRPr>
          </a:p>
          <a:p>
            <a:pPr>
              <a:lnSpc>
                <a:spcPts val="1800"/>
              </a:lnSpc>
              <a:spcBef>
                <a:spcPct val="0"/>
              </a:spcBef>
              <a:buNone/>
              <a:defRPr/>
            </a:pPr>
            <a:endParaRPr lang="en-US" altLang="ja-JP" sz="1200" b="1" dirty="0">
              <a:solidFill>
                <a:srgbClr val="040BC2"/>
              </a:solidFill>
              <a:latin typeface="+mn-ea"/>
              <a:ea typeface="+mn-ea"/>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学会発表等のスライドを活用いただけますが、参加製薬企業に対して当日まで口頭説明の機会がございません。</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一定の面談数を確保するためには、参加製薬企業に対して本ご研究成果を効果的に訴求いただくことが重要と考えます。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参加製薬企業への訴求の点において、</a:t>
            </a:r>
            <a:r>
              <a:rPr lang="en-US" altLang="ja-JP" sz="1200" dirty="0">
                <a:solidFill>
                  <a:srgbClr val="040BC2"/>
                </a:solidFill>
                <a:latin typeface="ＭＳ Ｐゴシック" panose="020B0600070205080204" pitchFamily="50" charset="-128"/>
              </a:rPr>
              <a:t>DSANJ</a:t>
            </a:r>
            <a:r>
              <a:rPr lang="ja-JP" altLang="en-US" sz="1200" dirty="0">
                <a:solidFill>
                  <a:srgbClr val="040BC2"/>
                </a:solidFill>
                <a:latin typeface="ＭＳ Ｐゴシック" panose="020B0600070205080204" pitchFamily="50" charset="-128"/>
              </a:rPr>
              <a:t>では過去の実績から下記の項目が重要であると考えております。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サブタイトルに実験の目的を記載する。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スライド内に実験の目的に対するまとめを簡潔にテキストで記載する。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実験方法や実験結果（グラフ等）に十分な説明を記載する（例：実験条件、</a:t>
            </a:r>
            <a:r>
              <a:rPr lang="en-US" altLang="ja-JP" sz="1200" b="1" dirty="0">
                <a:solidFill>
                  <a:srgbClr val="040BC2"/>
                </a:solidFill>
                <a:latin typeface="ＭＳ Ｐゴシック" panose="020B0600070205080204" pitchFamily="50" charset="-128"/>
              </a:rPr>
              <a:t>N</a:t>
            </a:r>
            <a:r>
              <a:rPr lang="ja-JP" altLang="en-US" sz="1200" b="1" dirty="0">
                <a:solidFill>
                  <a:srgbClr val="040BC2"/>
                </a:solidFill>
                <a:latin typeface="ＭＳ Ｐゴシック" panose="020B0600070205080204" pitchFamily="50" charset="-128"/>
              </a:rPr>
              <a:t>数）。</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略語をご記載いただく場合は、備考としてフルスペルを記載する。</a:t>
            </a:r>
            <a:endParaRPr lang="en-US" altLang="ja-JP" sz="1200" b="1" dirty="0">
              <a:solidFill>
                <a:srgbClr val="040BC2"/>
              </a:solidFill>
              <a:latin typeface="ＭＳ Ｐゴシック" panose="020B0600070205080204" pitchFamily="50" charset="-128"/>
            </a:endParaRPr>
          </a:p>
          <a:p>
            <a:pPr>
              <a:lnSpc>
                <a:spcPts val="1800"/>
              </a:lnSpc>
              <a:spcBef>
                <a:spcPct val="0"/>
              </a:spcBef>
              <a:buNone/>
              <a:defRPr/>
            </a:pPr>
            <a:endParaRPr lang="ja-JP" altLang="en-US" sz="1200" b="1" dirty="0">
              <a:solidFill>
                <a:srgbClr val="040BC2"/>
              </a:solidFill>
              <a:latin typeface="+mn-ea"/>
              <a:ea typeface="+mn-ea"/>
            </a:endParaRP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3" y="695549"/>
            <a:ext cx="10337609" cy="7848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a:solidFill>
                  <a:schemeClr val="tx1"/>
                </a:solidFill>
                <a:latin typeface="+mn-ea"/>
                <a:ea typeface="+mn-ea"/>
              </a:rPr>
              <a:t>※</a:t>
            </a:r>
            <a:r>
              <a:rPr lang="ja-JP" altLang="en-US" sz="1200" b="1" dirty="0">
                <a:solidFill>
                  <a:schemeClr val="tx1"/>
                </a:solidFill>
                <a:latin typeface="+mn-ea"/>
                <a:ea typeface="+mn-ea"/>
              </a:rPr>
              <a:t>本テキストは資料作成時に削除をお願いいたします。</a:t>
            </a:r>
            <a:endParaRPr lang="en-US" altLang="ja-JP" sz="1200" b="1" dirty="0">
              <a:solidFill>
                <a:schemeClr val="tx1"/>
              </a:solidFill>
              <a:latin typeface="Arial" panose="020B0604020202020204" pitchFamily="34" charset="0"/>
            </a:endParaRPr>
          </a:p>
          <a:p>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endParaRPr lang="ja-JP" altLang="en-US" sz="1400" b="1" dirty="0">
              <a:solidFill>
                <a:schemeClr val="accent6"/>
              </a:solidFill>
              <a:latin typeface="ＭＳ Ｐゴシック" panose="020B0600070205080204" pitchFamily="50" charset="-128"/>
            </a:endParaRPr>
          </a:p>
        </p:txBody>
      </p:sp>
      <p:grpSp>
        <p:nvGrpSpPr>
          <p:cNvPr id="8" name="グループ化 7">
            <a:extLst>
              <a:ext uri="{FF2B5EF4-FFF2-40B4-BE49-F238E27FC236}">
                <a16:creationId xmlns:a16="http://schemas.microsoft.com/office/drawing/2014/main" id="{D8620AD4-723C-435E-AF3D-51A0761B0AC1}"/>
              </a:ext>
            </a:extLst>
          </p:cNvPr>
          <p:cNvGrpSpPr/>
          <p:nvPr/>
        </p:nvGrpSpPr>
        <p:grpSpPr>
          <a:xfrm>
            <a:off x="-1862" y="6434594"/>
            <a:ext cx="7065014" cy="429318"/>
            <a:chOff x="-1862" y="6434594"/>
            <a:chExt cx="7065014" cy="429318"/>
          </a:xfrm>
        </p:grpSpPr>
        <p:sp>
          <p:nvSpPr>
            <p:cNvPr id="9" name="テキスト ボックス 8">
              <a:extLst>
                <a:ext uri="{FF2B5EF4-FFF2-40B4-BE49-F238E27FC236}">
                  <a16:creationId xmlns:a16="http://schemas.microsoft.com/office/drawing/2014/main" id="{C932C467-0C04-478F-9D72-99CE1F4754BD}"/>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0" name="テキスト ボックス 9">
              <a:extLst>
                <a:ext uri="{FF2B5EF4-FFF2-40B4-BE49-F238E27FC236}">
                  <a16:creationId xmlns:a16="http://schemas.microsoft.com/office/drawing/2014/main" id="{4D9D1233-CF34-4B71-A343-E3BC1C5DE940}"/>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1" name="テキスト ボックス 10">
              <a:extLst>
                <a:ext uri="{FF2B5EF4-FFF2-40B4-BE49-F238E27FC236}">
                  <a16:creationId xmlns:a16="http://schemas.microsoft.com/office/drawing/2014/main" id="{78075562-F8DC-4F39-AFBE-0416BB1A0233}"/>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Tree>
    <p:extLst>
      <p:ext uri="{BB962C8B-B14F-4D97-AF65-F5344CB8AC3E}">
        <p14:creationId xmlns:p14="http://schemas.microsoft.com/office/powerpoint/2010/main" val="4025490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5</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7"/>
            <a:ext cx="3556981"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Summary of study (2) </a:t>
            </a:r>
          </a:p>
        </p:txBody>
      </p:sp>
      <p:sp>
        <p:nvSpPr>
          <p:cNvPr id="6" name="テキスト ボックス 8">
            <a:extLst>
              <a:ext uri="{FF2B5EF4-FFF2-40B4-BE49-F238E27FC236}">
                <a16:creationId xmlns:a16="http://schemas.microsoft.com/office/drawing/2014/main" id="{54358A77-EFC2-49D7-ABAA-71522709BF78}"/>
              </a:ext>
            </a:extLst>
          </p:cNvPr>
          <p:cNvSpPr txBox="1">
            <a:spLocks noChangeArrowheads="1"/>
          </p:cNvSpPr>
          <p:nvPr/>
        </p:nvSpPr>
        <p:spPr bwMode="auto">
          <a:xfrm>
            <a:off x="311633" y="1980526"/>
            <a:ext cx="7212231" cy="1722587"/>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面談時に面談製薬企業にのみデータをお示しすることをご希望の場合、</a:t>
            </a:r>
          </a:p>
          <a:p>
            <a:pPr>
              <a:lnSpc>
                <a:spcPts val="1800"/>
              </a:lnSpc>
              <a:spcBef>
                <a:spcPct val="0"/>
              </a:spcBef>
              <a:buNone/>
              <a:defRPr/>
            </a:pPr>
            <a:r>
              <a:rPr lang="ja-JP" altLang="en-US" sz="1200" b="1" dirty="0">
                <a:solidFill>
                  <a:srgbClr val="040BC2"/>
                </a:solidFill>
                <a:latin typeface="+mn-ea"/>
                <a:ea typeface="+mn-ea"/>
              </a:rPr>
              <a:t>例えば 「○○のデータあり、面談時に開示し説明」 等の記載をいただきますようお願いいたします。</a:t>
            </a:r>
          </a:p>
          <a:p>
            <a:pPr>
              <a:lnSpc>
                <a:spcPts val="1800"/>
              </a:lnSpc>
              <a:spcBef>
                <a:spcPct val="0"/>
              </a:spcBef>
              <a:buNone/>
              <a:defRPr/>
            </a:pPr>
            <a:endParaRPr lang="en-US" altLang="ja-JP" sz="1200" b="1" dirty="0">
              <a:solidFill>
                <a:srgbClr val="040BC2"/>
              </a:solidFill>
              <a:latin typeface="+mn-ea"/>
              <a:ea typeface="+mn-ea"/>
            </a:endParaRPr>
          </a:p>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Summary of study</a:t>
            </a:r>
            <a:r>
              <a:rPr lang="ja-JP" altLang="en-US" sz="1200" dirty="0">
                <a:solidFill>
                  <a:srgbClr val="040BC2"/>
                </a:solidFill>
                <a:latin typeface="ＭＳ Ｐゴシック" panose="020B0600070205080204" pitchFamily="50" charset="-128"/>
              </a:rPr>
              <a:t>の章は適宜スライドの追加をお願いいたします。</a:t>
            </a: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スライドを追加いただく際は、 スライド左上のタイトルを </a:t>
            </a:r>
            <a:r>
              <a:rPr lang="en-US" altLang="ja-JP" sz="1200" dirty="0">
                <a:solidFill>
                  <a:srgbClr val="040BC2"/>
                </a:solidFill>
                <a:latin typeface="ＭＳ Ｐゴシック" panose="020B0600070205080204" pitchFamily="50" charset="-128"/>
              </a:rPr>
              <a:t>Summary of study (3), Summary of study (4), </a:t>
            </a:r>
            <a:r>
              <a:rPr lang="ja-JP" altLang="en-US" sz="1200" dirty="0">
                <a:solidFill>
                  <a:srgbClr val="040BC2"/>
                </a:solidFill>
                <a:latin typeface="ＭＳ Ｐゴシック" panose="020B0600070205080204" pitchFamily="50" charset="-128"/>
              </a:rPr>
              <a:t>と</a:t>
            </a: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修正いただきますようお願いいたします。</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3" y="695549"/>
            <a:ext cx="10337609" cy="7848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a:solidFill>
                  <a:schemeClr val="tx1"/>
                </a:solidFill>
                <a:latin typeface="+mn-ea"/>
                <a:ea typeface="+mn-ea"/>
              </a:rPr>
              <a:t>※</a:t>
            </a:r>
            <a:r>
              <a:rPr lang="ja-JP" altLang="en-US" sz="1200" b="1" dirty="0">
                <a:solidFill>
                  <a:schemeClr val="tx1"/>
                </a:solidFill>
                <a:latin typeface="+mn-ea"/>
                <a:ea typeface="+mn-ea"/>
              </a:rPr>
              <a:t>本テキストは資料作成時に削除をお願いいたします。</a:t>
            </a:r>
            <a:endParaRPr lang="en-US" altLang="ja-JP" sz="1200" b="1" dirty="0">
              <a:solidFill>
                <a:schemeClr val="tx1"/>
              </a:solidFill>
              <a:latin typeface="Arial" panose="020B0604020202020204" pitchFamily="34" charset="0"/>
            </a:endParaRPr>
          </a:p>
          <a:p>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endParaRPr lang="ja-JP" altLang="en-US" sz="1400" b="1" dirty="0">
              <a:solidFill>
                <a:schemeClr val="accent6"/>
              </a:solidFill>
              <a:latin typeface="ＭＳ Ｐゴシック" panose="020B0600070205080204" pitchFamily="50" charset="-128"/>
            </a:endParaRPr>
          </a:p>
        </p:txBody>
      </p:sp>
      <p:grpSp>
        <p:nvGrpSpPr>
          <p:cNvPr id="8" name="グループ化 7">
            <a:extLst>
              <a:ext uri="{FF2B5EF4-FFF2-40B4-BE49-F238E27FC236}">
                <a16:creationId xmlns:a16="http://schemas.microsoft.com/office/drawing/2014/main" id="{AB9129DC-54C8-4231-83F0-9A271192A860}"/>
              </a:ext>
            </a:extLst>
          </p:cNvPr>
          <p:cNvGrpSpPr/>
          <p:nvPr/>
        </p:nvGrpSpPr>
        <p:grpSpPr>
          <a:xfrm>
            <a:off x="-1862" y="6434594"/>
            <a:ext cx="7065014" cy="429318"/>
            <a:chOff x="-1862" y="6434594"/>
            <a:chExt cx="7065014" cy="429318"/>
          </a:xfrm>
        </p:grpSpPr>
        <p:sp>
          <p:nvSpPr>
            <p:cNvPr id="9" name="テキスト ボックス 8">
              <a:extLst>
                <a:ext uri="{FF2B5EF4-FFF2-40B4-BE49-F238E27FC236}">
                  <a16:creationId xmlns:a16="http://schemas.microsoft.com/office/drawing/2014/main" id="{2B2DCA89-DC61-4326-A4D9-A6146B232E2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0" name="テキスト ボックス 9">
              <a:extLst>
                <a:ext uri="{FF2B5EF4-FFF2-40B4-BE49-F238E27FC236}">
                  <a16:creationId xmlns:a16="http://schemas.microsoft.com/office/drawing/2014/main" id="{8AD871AA-A4A9-48CB-ADBA-A30822D18C71}"/>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1" name="テキスト ボックス 10">
              <a:extLst>
                <a:ext uri="{FF2B5EF4-FFF2-40B4-BE49-F238E27FC236}">
                  <a16:creationId xmlns:a16="http://schemas.microsoft.com/office/drawing/2014/main" id="{776D0CDF-8D00-4D4C-9C3E-2E373F936F1F}"/>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Tree>
    <p:extLst>
      <p:ext uri="{BB962C8B-B14F-4D97-AF65-F5344CB8AC3E}">
        <p14:creationId xmlns:p14="http://schemas.microsoft.com/office/powerpoint/2010/main" val="1932941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6</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7"/>
            <a:ext cx="3556981"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Summary of study (3) </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4" y="695549"/>
            <a:ext cx="10337609" cy="7848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a:solidFill>
                  <a:schemeClr val="tx1"/>
                </a:solidFill>
                <a:latin typeface="+mn-ea"/>
                <a:ea typeface="+mn-ea"/>
              </a:rPr>
              <a:t>※</a:t>
            </a:r>
            <a:r>
              <a:rPr lang="ja-JP" altLang="en-US" sz="1200" b="1" dirty="0">
                <a:solidFill>
                  <a:schemeClr val="tx1"/>
                </a:solidFill>
                <a:latin typeface="+mn-ea"/>
                <a:ea typeface="+mn-ea"/>
              </a:rPr>
              <a:t>本テキストは資料作成時に削除をお願いいたします。</a:t>
            </a:r>
            <a:endParaRPr lang="en-US" altLang="ja-JP" sz="1200" b="1" dirty="0">
              <a:solidFill>
                <a:schemeClr val="tx1"/>
              </a:solidFill>
              <a:latin typeface="Arial" panose="020B0604020202020204" pitchFamily="34" charset="0"/>
            </a:endParaRPr>
          </a:p>
          <a:p>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endParaRPr lang="ja-JP" altLang="en-US" sz="1400" b="1" dirty="0">
              <a:solidFill>
                <a:schemeClr val="accent6"/>
              </a:solidFill>
              <a:latin typeface="ＭＳ Ｐゴシック" panose="020B0600070205080204" pitchFamily="50" charset="-128"/>
            </a:endParaRPr>
          </a:p>
        </p:txBody>
      </p:sp>
      <p:grpSp>
        <p:nvGrpSpPr>
          <p:cNvPr id="8" name="グループ化 7">
            <a:extLst>
              <a:ext uri="{FF2B5EF4-FFF2-40B4-BE49-F238E27FC236}">
                <a16:creationId xmlns:a16="http://schemas.microsoft.com/office/drawing/2014/main" id="{8447CC4B-795A-45DE-9CC0-D359AC18106B}"/>
              </a:ext>
            </a:extLst>
          </p:cNvPr>
          <p:cNvGrpSpPr/>
          <p:nvPr/>
        </p:nvGrpSpPr>
        <p:grpSpPr>
          <a:xfrm>
            <a:off x="-1862" y="6434594"/>
            <a:ext cx="7065014" cy="429318"/>
            <a:chOff x="-1862" y="6434594"/>
            <a:chExt cx="7065014" cy="429318"/>
          </a:xfrm>
        </p:grpSpPr>
        <p:sp>
          <p:nvSpPr>
            <p:cNvPr id="9" name="テキスト ボックス 8">
              <a:extLst>
                <a:ext uri="{FF2B5EF4-FFF2-40B4-BE49-F238E27FC236}">
                  <a16:creationId xmlns:a16="http://schemas.microsoft.com/office/drawing/2014/main" id="{00328907-E063-486C-8D94-7A026249A753}"/>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0" name="テキスト ボックス 9">
              <a:extLst>
                <a:ext uri="{FF2B5EF4-FFF2-40B4-BE49-F238E27FC236}">
                  <a16:creationId xmlns:a16="http://schemas.microsoft.com/office/drawing/2014/main" id="{B0DE40EF-85C0-4CA1-A8A4-3C6D37B7E647}"/>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1" name="テキスト ボックス 10">
              <a:extLst>
                <a:ext uri="{FF2B5EF4-FFF2-40B4-BE49-F238E27FC236}">
                  <a16:creationId xmlns:a16="http://schemas.microsoft.com/office/drawing/2014/main" id="{D5C13634-CFBD-48AA-9076-91BCFA427532}"/>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Tree>
    <p:extLst>
      <p:ext uri="{BB962C8B-B14F-4D97-AF65-F5344CB8AC3E}">
        <p14:creationId xmlns:p14="http://schemas.microsoft.com/office/powerpoint/2010/main" val="2402815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7</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7"/>
            <a:ext cx="5287308"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Advantage of this study over competing studies (1)  </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46591F68-3357-4C02-8B5D-0B6468FDA776}"/>
              </a:ext>
            </a:extLst>
          </p:cNvPr>
          <p:cNvSpPr txBox="1">
            <a:spLocks noChangeArrowheads="1"/>
          </p:cNvSpPr>
          <p:nvPr/>
        </p:nvSpPr>
        <p:spPr bwMode="auto">
          <a:xfrm>
            <a:off x="360245" y="1093744"/>
            <a:ext cx="11572399" cy="4847481"/>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FF0000"/>
                </a:solidFill>
                <a:latin typeface="+mn-ea"/>
                <a:ea typeface="+mn-ea"/>
              </a:rPr>
              <a:t>製薬企業は、既存の薬や技術に対する優位性を最も重要視いたします。</a:t>
            </a:r>
            <a:endParaRPr lang="en-US" altLang="ja-JP" sz="1200" b="1" dirty="0">
              <a:solidFill>
                <a:srgbClr val="FF0000"/>
              </a:solidFill>
              <a:latin typeface="+mn-ea"/>
              <a:ea typeface="+mn-ea"/>
            </a:endParaRPr>
          </a:p>
          <a:p>
            <a:pPr>
              <a:lnSpc>
                <a:spcPts val="1800"/>
              </a:lnSpc>
              <a:spcBef>
                <a:spcPct val="0"/>
              </a:spcBef>
              <a:buNone/>
              <a:defRPr/>
            </a:pPr>
            <a:r>
              <a:rPr lang="ja-JP" altLang="en-US" sz="1200" dirty="0">
                <a:solidFill>
                  <a:srgbClr val="2930CB"/>
                </a:solidFill>
                <a:latin typeface="+mn-ea"/>
                <a:ea typeface="+mn-ea"/>
              </a:rPr>
              <a:t>・</a:t>
            </a:r>
            <a:r>
              <a:rPr lang="ja-JP" altLang="en-US" sz="1200" u="sng" dirty="0">
                <a:solidFill>
                  <a:srgbClr val="2930CB"/>
                </a:solidFill>
                <a:latin typeface="+mn-ea"/>
                <a:ea typeface="+mn-ea"/>
              </a:rPr>
              <a:t>基礎研究</a:t>
            </a:r>
            <a:r>
              <a:rPr lang="ja-JP" altLang="en-US" sz="1200" dirty="0">
                <a:solidFill>
                  <a:srgbClr val="2930CB"/>
                </a:solidFill>
                <a:latin typeface="+mn-ea"/>
                <a:ea typeface="+mn-ea"/>
              </a:rPr>
              <a:t>の場合、</a:t>
            </a:r>
            <a:r>
              <a:rPr lang="ja-JP" altLang="en-US" sz="1200" u="sng" dirty="0">
                <a:solidFill>
                  <a:srgbClr val="2930CB"/>
                </a:solidFill>
                <a:latin typeface="+mn-ea"/>
                <a:ea typeface="+mn-ea"/>
              </a:rPr>
              <a:t>先生の独自の研究で発見されたアッセイ系や病態モデルのノウハウ</a:t>
            </a:r>
            <a:r>
              <a:rPr lang="ja-JP" altLang="en-US" sz="1200" dirty="0">
                <a:solidFill>
                  <a:srgbClr val="2930CB"/>
                </a:solidFill>
                <a:latin typeface="+mn-ea"/>
                <a:ea typeface="+mn-ea"/>
              </a:rPr>
              <a:t>が優位性につながります。</a:t>
            </a:r>
          </a:p>
          <a:p>
            <a:pPr>
              <a:lnSpc>
                <a:spcPts val="1800"/>
              </a:lnSpc>
              <a:spcBef>
                <a:spcPct val="0"/>
              </a:spcBef>
              <a:buNone/>
              <a:defRPr/>
            </a:pPr>
            <a:r>
              <a:rPr lang="ja-JP" altLang="en-US" sz="1200" dirty="0">
                <a:solidFill>
                  <a:srgbClr val="2930CB"/>
                </a:solidFill>
                <a:latin typeface="+mn-ea"/>
                <a:ea typeface="+mn-ea"/>
              </a:rPr>
              <a:t>・</a:t>
            </a:r>
            <a:r>
              <a:rPr lang="ja-JP" altLang="en-US" sz="1200" u="sng" dirty="0">
                <a:solidFill>
                  <a:srgbClr val="2930CB"/>
                </a:solidFill>
                <a:latin typeface="+mn-ea"/>
                <a:ea typeface="+mn-ea"/>
              </a:rPr>
              <a:t>研究初期</a:t>
            </a:r>
            <a:r>
              <a:rPr lang="ja-JP" altLang="en-US" sz="1200" dirty="0">
                <a:solidFill>
                  <a:srgbClr val="2930CB"/>
                </a:solidFill>
                <a:latin typeface="+mn-ea"/>
                <a:ea typeface="+mn-ea"/>
              </a:rPr>
              <a:t>の段階では比較データがなく未検証の場合が多いですが、</a:t>
            </a:r>
            <a:r>
              <a:rPr lang="ja-JP" altLang="en-US" sz="1200" u="sng" dirty="0">
                <a:solidFill>
                  <a:srgbClr val="2930CB"/>
                </a:solidFill>
                <a:latin typeface="+mn-ea"/>
                <a:ea typeface="+mn-ea"/>
              </a:rPr>
              <a:t>得られているデータやロジックからの推測（期待）も含めて、</a:t>
            </a:r>
            <a:endParaRPr lang="en-US" altLang="ja-JP" sz="1200" u="sng" dirty="0">
              <a:solidFill>
                <a:srgbClr val="2930CB"/>
              </a:solidFill>
              <a:latin typeface="+mn-ea"/>
              <a:ea typeface="+mn-ea"/>
            </a:endParaRPr>
          </a:p>
          <a:p>
            <a:pPr>
              <a:lnSpc>
                <a:spcPts val="1800"/>
              </a:lnSpc>
              <a:spcBef>
                <a:spcPct val="0"/>
              </a:spcBef>
              <a:buNone/>
              <a:defRPr/>
            </a:pPr>
            <a:r>
              <a:rPr lang="ja-JP" altLang="en-US" sz="1200" u="sng" dirty="0">
                <a:solidFill>
                  <a:srgbClr val="2930CB"/>
                </a:solidFill>
                <a:latin typeface="+mn-ea"/>
                <a:ea typeface="+mn-ea"/>
              </a:rPr>
              <a:t>　当該領域のゴールドスタンダード（標準治療薬や一般的に用いられている技術）と比較した優位性</a:t>
            </a:r>
            <a:r>
              <a:rPr lang="ja-JP" altLang="en-US" sz="1200" dirty="0">
                <a:solidFill>
                  <a:srgbClr val="2930CB"/>
                </a:solidFill>
                <a:latin typeface="+mn-ea"/>
                <a:ea typeface="+mn-ea"/>
              </a:rPr>
              <a:t>を明記いただくと、参加製薬企業に対する訴求力が高まります。</a:t>
            </a:r>
          </a:p>
          <a:p>
            <a:pPr>
              <a:lnSpc>
                <a:spcPts val="1800"/>
              </a:lnSpc>
              <a:spcBef>
                <a:spcPct val="0"/>
              </a:spcBef>
              <a:buNone/>
              <a:defRPr/>
            </a:pPr>
            <a:endParaRPr lang="en-US" altLang="ja-JP" sz="1200" b="1" dirty="0">
              <a:solidFill>
                <a:srgbClr val="FF0000"/>
              </a:solidFill>
              <a:latin typeface="+mn-ea"/>
              <a:ea typeface="+mn-ea"/>
            </a:endParaRPr>
          </a:p>
          <a:p>
            <a:pPr eaLnBrk="1" hangingPunct="1">
              <a:spcBef>
                <a:spcPct val="0"/>
              </a:spcBef>
              <a:buFontTx/>
              <a:buNone/>
            </a:pPr>
            <a:r>
              <a:rPr lang="ja-JP" altLang="en-US" sz="1200" b="1" dirty="0">
                <a:solidFill>
                  <a:srgbClr val="2930CB"/>
                </a:solidFill>
                <a:latin typeface="ＭＳ Ｐゴシック" panose="020B0600070205080204" pitchFamily="50" charset="-128"/>
              </a:rPr>
              <a:t>＜研究成果の優位性＞</a:t>
            </a:r>
          </a:p>
          <a:p>
            <a:pPr eaLnBrk="1" hangingPunct="1">
              <a:spcBef>
                <a:spcPct val="0"/>
              </a:spcBef>
              <a:buFontTx/>
              <a:buNone/>
            </a:pPr>
            <a:r>
              <a:rPr lang="ja-JP" altLang="en-US" sz="1200" dirty="0">
                <a:solidFill>
                  <a:srgbClr val="040BC2"/>
                </a:solidFill>
                <a:latin typeface="ＭＳ Ｐゴシック" panose="020B0600070205080204" pitchFamily="50" charset="-128"/>
              </a:rPr>
              <a:t>　ご研究成果の優位性を「研究概要のまとめ」として具体的かつ簡明に記載をお願いいたします。</a:t>
            </a:r>
            <a:endParaRPr lang="en-US" altLang="ja-JP" sz="1200" dirty="0">
              <a:solidFill>
                <a:srgbClr val="040BC2"/>
              </a:solidFill>
              <a:latin typeface="ＭＳ Ｐゴシック" panose="020B0600070205080204" pitchFamily="50" charset="-128"/>
            </a:endParaRPr>
          </a:p>
          <a:p>
            <a:pPr eaLnBrk="1" hangingPunct="1">
              <a:spcBef>
                <a:spcPct val="0"/>
              </a:spcBef>
              <a:buFontTx/>
              <a:buNone/>
            </a:pPr>
            <a:r>
              <a:rPr lang="ja-JP" altLang="en-US" sz="1200" dirty="0">
                <a:solidFill>
                  <a:srgbClr val="040BC2"/>
                </a:solidFill>
                <a:latin typeface="ＭＳ Ｐゴシック" panose="020B0600070205080204" pitchFamily="50" charset="-128"/>
              </a:rPr>
              <a:t>いずれも、未公開の場合には他社に先駆けて先生が発見された創薬標的、新薬候補あるいはそれらの研究の際に開発し</a:t>
            </a:r>
            <a:endParaRPr lang="en-US" altLang="ja-JP" sz="1200" dirty="0">
              <a:solidFill>
                <a:srgbClr val="040BC2"/>
              </a:solidFill>
              <a:latin typeface="ＭＳ Ｐゴシック" panose="020B0600070205080204" pitchFamily="50" charset="-128"/>
            </a:endParaRPr>
          </a:p>
          <a:p>
            <a:pPr eaLnBrk="1" hangingPunct="1">
              <a:spcBef>
                <a:spcPct val="0"/>
              </a:spcBef>
              <a:buFontTx/>
              <a:buNone/>
            </a:pPr>
            <a:r>
              <a:rPr lang="ja-JP" altLang="en-US" sz="1200" dirty="0">
                <a:solidFill>
                  <a:srgbClr val="040BC2"/>
                </a:solidFill>
                <a:latin typeface="ＭＳ Ｐゴシック" panose="020B0600070205080204" pitchFamily="50" charset="-128"/>
              </a:rPr>
              <a:t>各種リサーチツールを利用出来るため優位性につながります。</a:t>
            </a:r>
            <a:endParaRPr lang="en-US" altLang="ja-JP" sz="1200" dirty="0">
              <a:solidFill>
                <a:srgbClr val="040BC2"/>
              </a:solidFill>
              <a:latin typeface="ＭＳ Ｐゴシック" panose="020B0600070205080204" pitchFamily="50" charset="-128"/>
            </a:endParaRPr>
          </a:p>
          <a:p>
            <a:pPr eaLnBrk="1" hangingPunct="1">
              <a:spcBef>
                <a:spcPct val="0"/>
              </a:spcBef>
              <a:buFontTx/>
              <a:buNone/>
            </a:pPr>
            <a:r>
              <a:rPr lang="ja-JP" altLang="en-US" sz="1200" dirty="0">
                <a:solidFill>
                  <a:srgbClr val="040BC2"/>
                </a:solidFill>
                <a:latin typeface="ＭＳ Ｐゴシック" panose="020B0600070205080204" pitchFamily="50" charset="-128"/>
              </a:rPr>
              <a:t>なお、適用可能な創薬標的、具体的な疾患が秘密情報に該当する場合は、具体名を伏せて、</a:t>
            </a:r>
            <a:endParaRPr lang="en-US" altLang="ja-JP" sz="1200" dirty="0">
              <a:solidFill>
                <a:srgbClr val="040BC2"/>
              </a:solidFill>
              <a:latin typeface="ＭＳ Ｐゴシック" panose="020B0600070205080204" pitchFamily="50" charset="-128"/>
            </a:endParaRPr>
          </a:p>
          <a:p>
            <a:pPr eaLnBrk="1" hangingPunct="1">
              <a:spcBef>
                <a:spcPct val="0"/>
              </a:spcBef>
              <a:buFontTx/>
              <a:buNone/>
            </a:pPr>
            <a:r>
              <a:rPr lang="ja-JP" altLang="en-US" sz="1200" dirty="0">
                <a:solidFill>
                  <a:srgbClr val="040BC2"/>
                </a:solidFill>
                <a:latin typeface="ＭＳ Ｐゴシック" panose="020B0600070205080204" pitchFamily="50" charset="-128"/>
              </a:rPr>
              <a:t>標的</a:t>
            </a:r>
            <a:r>
              <a:rPr lang="en-US" altLang="ja-JP" sz="1200" dirty="0">
                <a:solidFill>
                  <a:srgbClr val="040BC2"/>
                </a:solidFill>
                <a:latin typeface="ＭＳ Ｐゴシック" panose="020B0600070205080204" pitchFamily="50" charset="-128"/>
              </a:rPr>
              <a:t>X</a:t>
            </a:r>
            <a:r>
              <a:rPr lang="ja-JP" altLang="en-US" sz="1200" dirty="0">
                <a:solidFill>
                  <a:srgbClr val="040BC2"/>
                </a:solidFill>
                <a:latin typeface="ＭＳ Ｐゴシック" panose="020B0600070205080204" pitchFamily="50" charset="-128"/>
              </a:rPr>
              <a:t>や大まかな疾患でご記載をお願いいたします（</a:t>
            </a:r>
            <a:r>
              <a:rPr lang="ja-JP" altLang="en-US" sz="1200" b="1" dirty="0">
                <a:solidFill>
                  <a:srgbClr val="2930CB"/>
                </a:solidFill>
                <a:latin typeface="ＭＳ Ｐゴシック" panose="020B0600070205080204" pitchFamily="50" charset="-128"/>
              </a:rPr>
              <a:t>データを含む秘密情報は絶対に開示いただかないようご注意ください</a:t>
            </a:r>
            <a:r>
              <a:rPr lang="ja-JP" altLang="en-US" sz="1200" dirty="0">
                <a:solidFill>
                  <a:srgbClr val="040BC2"/>
                </a:solidFill>
                <a:latin typeface="ＭＳ Ｐゴシック" panose="020B0600070205080204" pitchFamily="50" charset="-128"/>
              </a:rPr>
              <a:t>）。</a:t>
            </a:r>
          </a:p>
          <a:p>
            <a:pPr eaLnBrk="1" hangingPunct="1">
              <a:spcBef>
                <a:spcPct val="0"/>
              </a:spcBef>
              <a:buFontTx/>
              <a:buNone/>
            </a:pPr>
            <a:r>
              <a:rPr lang="ja-JP" altLang="en-US" sz="1200" dirty="0">
                <a:solidFill>
                  <a:srgbClr val="040BC2"/>
                </a:solidFill>
                <a:latin typeface="ＭＳ Ｐゴシック" panose="020B0600070205080204" pitchFamily="50" charset="-128"/>
              </a:rPr>
              <a:t>記載例）</a:t>
            </a:r>
          </a:p>
          <a:p>
            <a:pPr eaLnBrk="1" hangingPunct="1">
              <a:spcBef>
                <a:spcPct val="0"/>
              </a:spcBef>
              <a:buFontTx/>
              <a:buNone/>
            </a:pPr>
            <a:r>
              <a:rPr lang="ja-JP" altLang="en-US" sz="1200" dirty="0">
                <a:solidFill>
                  <a:srgbClr val="040BC2"/>
                </a:solidFill>
                <a:latin typeface="ＭＳ Ｐゴシック" panose="020B0600070205080204" pitchFamily="50" charset="-128"/>
              </a:rPr>
              <a:t>・標的</a:t>
            </a:r>
            <a:r>
              <a:rPr lang="en-US" altLang="ja-JP" sz="1200" dirty="0">
                <a:solidFill>
                  <a:srgbClr val="040BC2"/>
                </a:solidFill>
                <a:latin typeface="ＭＳ Ｐゴシック" panose="020B0600070205080204" pitchFamily="50" charset="-128"/>
              </a:rPr>
              <a:t>X</a:t>
            </a:r>
            <a:r>
              <a:rPr lang="ja-JP" altLang="en-US" sz="1200" dirty="0">
                <a:solidFill>
                  <a:srgbClr val="040BC2"/>
                </a:solidFill>
                <a:latin typeface="ＭＳ Ｐゴシック" panose="020B0600070205080204" pitchFamily="50" charset="-128"/>
              </a:rPr>
              <a:t>のアッセイ系を構築し、化合物ライブラリの中から阻害効果物質を発見している。</a:t>
            </a:r>
          </a:p>
          <a:p>
            <a:pPr eaLnBrk="1" hangingPunct="1">
              <a:spcBef>
                <a:spcPct val="0"/>
              </a:spcBef>
              <a:buFontTx/>
              <a:buNone/>
            </a:pPr>
            <a:r>
              <a:rPr lang="ja-JP" altLang="en-US" sz="1200" dirty="0">
                <a:solidFill>
                  <a:srgbClr val="040BC2"/>
                </a:solidFill>
                <a:latin typeface="ＭＳ Ｐゴシック" panose="020B0600070205080204" pitchFamily="50" charset="-128"/>
              </a:rPr>
              <a:t>・自己免疫疾患の動物病態モデルで標的</a:t>
            </a:r>
            <a:r>
              <a:rPr lang="en-US" altLang="ja-JP" sz="1200" dirty="0">
                <a:solidFill>
                  <a:srgbClr val="040BC2"/>
                </a:solidFill>
                <a:latin typeface="ＭＳ Ｐゴシック" panose="020B0600070205080204" pitchFamily="50" charset="-128"/>
              </a:rPr>
              <a:t>X</a:t>
            </a:r>
            <a:r>
              <a:rPr lang="ja-JP" altLang="en-US" sz="1200" dirty="0">
                <a:solidFill>
                  <a:srgbClr val="040BC2"/>
                </a:solidFill>
                <a:latin typeface="ＭＳ Ｐゴシック" panose="020B0600070205080204" pitchFamily="50" charset="-128"/>
              </a:rPr>
              <a:t>を検証中。</a:t>
            </a:r>
          </a:p>
          <a:p>
            <a:pPr eaLnBrk="1" hangingPunct="1">
              <a:spcBef>
                <a:spcPct val="0"/>
              </a:spcBef>
              <a:buFontTx/>
              <a:buNone/>
            </a:pPr>
            <a:endParaRPr lang="ja-JP" altLang="en-US" sz="1200" dirty="0">
              <a:solidFill>
                <a:srgbClr val="040BC2"/>
              </a:solidFill>
              <a:latin typeface="ＭＳ Ｐゴシック" panose="020B0600070205080204" pitchFamily="50" charset="-128"/>
            </a:endParaRPr>
          </a:p>
          <a:p>
            <a:pPr eaLnBrk="1" hangingPunct="1">
              <a:spcBef>
                <a:spcPct val="0"/>
              </a:spcBef>
              <a:buFontTx/>
              <a:buNone/>
            </a:pPr>
            <a:r>
              <a:rPr lang="ja-JP" altLang="en-US" sz="1200" b="1" dirty="0">
                <a:solidFill>
                  <a:srgbClr val="040BC2"/>
                </a:solidFill>
                <a:latin typeface="ＭＳ Ｐゴシック" panose="020B0600070205080204" pitchFamily="50" charset="-128"/>
              </a:rPr>
              <a:t>＜創薬研究での優位性＞</a:t>
            </a:r>
          </a:p>
          <a:p>
            <a:pPr eaLnBrk="1" hangingPunct="1">
              <a:spcBef>
                <a:spcPct val="0"/>
              </a:spcBef>
              <a:buFontTx/>
              <a:buNone/>
            </a:pPr>
            <a:r>
              <a:rPr lang="ja-JP" altLang="en-US" sz="1200" dirty="0">
                <a:solidFill>
                  <a:srgbClr val="040BC2"/>
                </a:solidFill>
                <a:latin typeface="ＭＳ Ｐゴシック" panose="020B0600070205080204" pitchFamily="50" charset="-128"/>
              </a:rPr>
              <a:t>創薬研究では、ゴールドスタンダードの既存薬（既存治療方法）との差別化（優位性）が必須となります。</a:t>
            </a:r>
            <a:endParaRPr lang="en-US" altLang="ja-JP" sz="1200" dirty="0">
              <a:solidFill>
                <a:srgbClr val="040BC2"/>
              </a:solidFill>
              <a:latin typeface="ＭＳ Ｐゴシック" panose="020B0600070205080204" pitchFamily="50" charset="-128"/>
            </a:endParaRPr>
          </a:p>
          <a:p>
            <a:pPr eaLnBrk="1" hangingPunct="1">
              <a:spcBef>
                <a:spcPct val="0"/>
              </a:spcBef>
              <a:buFontTx/>
              <a:buNone/>
            </a:pPr>
            <a:r>
              <a:rPr lang="ja-JP" altLang="en-US" sz="1200" dirty="0">
                <a:solidFill>
                  <a:srgbClr val="040BC2"/>
                </a:solidFill>
                <a:latin typeface="ＭＳ Ｐゴシック" panose="020B0600070205080204" pitchFamily="50" charset="-128"/>
              </a:rPr>
              <a:t>比較データがない場合は仮説で結構ですので、可能な限り現在の医療現場における標準治療薬（既存治療方法）に対する優位性の記載をお願いいたします。</a:t>
            </a:r>
          </a:p>
          <a:p>
            <a:pPr eaLnBrk="1" hangingPunct="1">
              <a:spcBef>
                <a:spcPct val="0"/>
              </a:spcBef>
              <a:buFontTx/>
              <a:buNone/>
            </a:pPr>
            <a:endParaRPr lang="ja-JP" altLang="en-US" sz="1200" dirty="0">
              <a:solidFill>
                <a:srgbClr val="040BC2"/>
              </a:solidFill>
              <a:latin typeface="ＭＳ Ｐゴシック" panose="020B0600070205080204" pitchFamily="50" charset="-128"/>
            </a:endParaRPr>
          </a:p>
          <a:p>
            <a:pPr eaLnBrk="1" hangingPunct="1">
              <a:spcBef>
                <a:spcPct val="0"/>
              </a:spcBef>
              <a:buFontTx/>
              <a:buNone/>
            </a:pPr>
            <a:r>
              <a:rPr lang="ja-JP" altLang="en-US" sz="1200" b="1" dirty="0">
                <a:solidFill>
                  <a:srgbClr val="040BC2"/>
                </a:solidFill>
                <a:latin typeface="ＭＳ Ｐゴシック" panose="020B0600070205080204" pitchFamily="50" charset="-128"/>
              </a:rPr>
              <a:t>＜競合品（競合技術）との比較の項目（例）＞</a:t>
            </a:r>
          </a:p>
          <a:p>
            <a:pPr eaLnBrk="1" hangingPunct="1">
              <a:spcBef>
                <a:spcPct val="0"/>
              </a:spcBef>
              <a:buFontTx/>
              <a:buNone/>
            </a:pPr>
            <a:r>
              <a:rPr lang="ja-JP" altLang="en-US" sz="1200" dirty="0">
                <a:solidFill>
                  <a:srgbClr val="040BC2"/>
                </a:solidFill>
                <a:latin typeface="ＭＳ Ｐゴシック" panose="020B0600070205080204" pitchFamily="50" charset="-128"/>
              </a:rPr>
              <a:t>競合技術やゴールドスタンダードに対する優位性には、例えば、次のような項目が挙げられます。</a:t>
            </a:r>
          </a:p>
          <a:p>
            <a:pPr eaLnBrk="1" hangingPunct="1">
              <a:spcBef>
                <a:spcPct val="0"/>
              </a:spcBef>
              <a:buFontTx/>
              <a:buNone/>
            </a:pPr>
            <a:r>
              <a:rPr lang="ja-JP" altLang="en-US" sz="1200" dirty="0">
                <a:solidFill>
                  <a:srgbClr val="040BC2"/>
                </a:solidFill>
                <a:latin typeface="ＭＳ Ｐゴシック" panose="020B0600070205080204" pitchFamily="50" charset="-128"/>
              </a:rPr>
              <a:t>・有効性（精度や感度等） ・特異性（差別化） ・利便性（操作性等）</a:t>
            </a:r>
          </a:p>
          <a:p>
            <a:pPr eaLnBrk="1" hangingPunct="1">
              <a:spcBef>
                <a:spcPct val="0"/>
              </a:spcBef>
              <a:buFontTx/>
              <a:buNone/>
            </a:pPr>
            <a:r>
              <a:rPr lang="ja-JP" altLang="en-US" sz="1200" dirty="0">
                <a:solidFill>
                  <a:srgbClr val="040BC2"/>
                </a:solidFill>
                <a:latin typeface="ＭＳ Ｐゴシック" panose="020B0600070205080204" pitchFamily="50" charset="-128"/>
              </a:rPr>
              <a:t>・安全性や副作用等 ・経済性（製剤／原薬の製造コスト大幅低減）</a:t>
            </a:r>
          </a:p>
        </p:txBody>
      </p:sp>
    </p:spTree>
    <p:extLst>
      <p:ext uri="{BB962C8B-B14F-4D97-AF65-F5344CB8AC3E}">
        <p14:creationId xmlns:p14="http://schemas.microsoft.com/office/powerpoint/2010/main" val="3380459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8</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7"/>
            <a:ext cx="5287308" cy="369332"/>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Advantage of this study over competing studies (2)  </a:t>
            </a: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Tree>
    <p:extLst>
      <p:ext uri="{BB962C8B-B14F-4D97-AF65-F5344CB8AC3E}">
        <p14:creationId xmlns:p14="http://schemas.microsoft.com/office/powerpoint/2010/main" val="3914126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96E70E41-3A68-4988-B662-9C6E099A19A2}"/>
              </a:ext>
            </a:extLst>
          </p:cNvPr>
          <p:cNvSpPr>
            <a:spLocks noGrp="1"/>
          </p:cNvSpPr>
          <p:nvPr>
            <p:ph type="sldNum" sz="quarter" idx="12"/>
          </p:nvPr>
        </p:nvSpPr>
        <p:spPr bwMode="auto">
          <a:xfrm>
            <a:off x="10058400" y="6510615"/>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9</a:t>
            </a:fld>
            <a:endParaRPr lang="ja-JP" altLang="en-US" sz="900" dirty="0">
              <a:solidFill>
                <a:srgbClr val="898989"/>
              </a:solidFill>
            </a:endParaRPr>
          </a:p>
        </p:txBody>
      </p:sp>
      <p:sp>
        <p:nvSpPr>
          <p:cNvPr id="5" name="正方形/長方形 4">
            <a:extLst>
              <a:ext uri="{FF2B5EF4-FFF2-40B4-BE49-F238E27FC236}">
                <a16:creationId xmlns:a16="http://schemas.microsoft.com/office/drawing/2014/main" id="{0915EFCD-27B1-4543-9742-53C55023FCDE}"/>
              </a:ext>
            </a:extLst>
          </p:cNvPr>
          <p:cNvSpPr/>
          <p:nvPr/>
        </p:nvSpPr>
        <p:spPr>
          <a:xfrm>
            <a:off x="311634" y="204396"/>
            <a:ext cx="6751518" cy="361463"/>
          </a:xfrm>
          <a:prstGeom prst="rect">
            <a:avLst/>
          </a:prstGeom>
          <a:solidFill>
            <a:srgbClr val="1B4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Plan for practical application and collaboration with companies (1)</a:t>
            </a:r>
          </a:p>
        </p:txBody>
      </p:sp>
      <p:sp>
        <p:nvSpPr>
          <p:cNvPr id="7" name="正方形/長方形 6">
            <a:extLst>
              <a:ext uri="{FF2B5EF4-FFF2-40B4-BE49-F238E27FC236}">
                <a16:creationId xmlns:a16="http://schemas.microsoft.com/office/drawing/2014/main" id="{DB47DB3A-4012-4F61-898F-025475603C95}"/>
              </a:ext>
            </a:extLst>
          </p:cNvPr>
          <p:cNvSpPr/>
          <p:nvPr/>
        </p:nvSpPr>
        <p:spPr>
          <a:xfrm>
            <a:off x="311634" y="682024"/>
            <a:ext cx="5784366" cy="3614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n-ea"/>
                <a:ea typeface="+mn-ea"/>
              </a:rPr>
              <a:t>1) Goal and its plan for research and/or development</a:t>
            </a:r>
            <a:endParaRPr lang="ja-JP" altLang="en-US" sz="1400" b="1" dirty="0">
              <a:solidFill>
                <a:schemeClr val="accent6"/>
              </a:solidFill>
              <a:latin typeface="ＭＳ Ｐゴシック" panose="020B0600070205080204" pitchFamily="50" charset="-128"/>
            </a:endParaRPr>
          </a:p>
        </p:txBody>
      </p:sp>
      <p:grpSp>
        <p:nvGrpSpPr>
          <p:cNvPr id="6" name="グループ化 5">
            <a:extLst>
              <a:ext uri="{FF2B5EF4-FFF2-40B4-BE49-F238E27FC236}">
                <a16:creationId xmlns:a16="http://schemas.microsoft.com/office/drawing/2014/main" id="{31F4A7F7-CFA7-48E8-B995-35CA76881B38}"/>
              </a:ext>
            </a:extLst>
          </p:cNvPr>
          <p:cNvGrpSpPr/>
          <p:nvPr/>
        </p:nvGrpSpPr>
        <p:grpSpPr>
          <a:xfrm>
            <a:off x="-1862" y="6434594"/>
            <a:ext cx="7065014" cy="429318"/>
            <a:chOff x="-1862" y="6434594"/>
            <a:chExt cx="7065014" cy="429318"/>
          </a:xfrm>
        </p:grpSpPr>
        <p:sp>
          <p:nvSpPr>
            <p:cNvPr id="8" name="テキスト ボックス 7">
              <a:extLst>
                <a:ext uri="{FF2B5EF4-FFF2-40B4-BE49-F238E27FC236}">
                  <a16:creationId xmlns:a16="http://schemas.microsoft.com/office/drawing/2014/main" id="{E22CBFFB-882A-47EA-BE50-95F9D7DA755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56ADEA4D-1F64-4DC9-91F8-2611A7C70B9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6D230366-F0D5-452B-B9D8-7145021D060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2025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grpSp>
      <p:sp>
        <p:nvSpPr>
          <p:cNvPr id="11" name="テキスト ボックス 8">
            <a:extLst>
              <a:ext uri="{FF2B5EF4-FFF2-40B4-BE49-F238E27FC236}">
                <a16:creationId xmlns:a16="http://schemas.microsoft.com/office/drawing/2014/main" id="{C8727BB2-25EE-4611-B2EB-C05FD0B450B5}"/>
              </a:ext>
            </a:extLst>
          </p:cNvPr>
          <p:cNvSpPr txBox="1">
            <a:spLocks noChangeArrowheads="1"/>
          </p:cNvSpPr>
          <p:nvPr/>
        </p:nvSpPr>
        <p:spPr bwMode="auto">
          <a:xfrm>
            <a:off x="311634" y="1290715"/>
            <a:ext cx="5416868" cy="588623"/>
          </a:xfrm>
          <a:prstGeom prst="rect">
            <a:avLst/>
          </a:prstGeom>
          <a:solidFill>
            <a:schemeClr val="accent1">
              <a:lumMod val="20000"/>
              <a:lumOff val="80000"/>
            </a:schemeClr>
          </a:solidFill>
          <a:ln w="9525">
            <a:no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en-US" altLang="ja-JP" sz="1800" dirty="0">
                <a:solidFill>
                  <a:srgbClr val="040BC2"/>
                </a:solidFill>
                <a:latin typeface="+mn-ea"/>
                <a:ea typeface="+mn-ea"/>
              </a:rPr>
              <a:t> </a:t>
            </a:r>
            <a:r>
              <a:rPr lang="en-US" altLang="ja-JP" sz="1200" b="1" dirty="0">
                <a:latin typeface="+mn-ea"/>
                <a:ea typeface="+mn-ea"/>
              </a:rPr>
              <a:t>※</a:t>
            </a:r>
            <a:r>
              <a:rPr lang="ja-JP" altLang="en-US" sz="1200" b="1" dirty="0">
                <a:latin typeface="+mn-ea"/>
                <a:ea typeface="+mn-ea"/>
              </a:rPr>
              <a:t>本テキストボックスは資料作成時に削除をお願いいたします。</a:t>
            </a:r>
            <a:endParaRPr lang="en-US" altLang="ja-JP" sz="1200" b="1" dirty="0">
              <a:latin typeface="+mn-ea"/>
              <a:ea typeface="+mn-ea"/>
            </a:endParaRPr>
          </a:p>
          <a:p>
            <a:pPr>
              <a:lnSpc>
                <a:spcPts val="1800"/>
              </a:lnSpc>
              <a:spcBef>
                <a:spcPct val="0"/>
              </a:spcBef>
              <a:buNone/>
              <a:defRPr/>
            </a:pPr>
            <a:r>
              <a:rPr lang="ja-JP" altLang="en-US" sz="1200" b="1" dirty="0">
                <a:solidFill>
                  <a:srgbClr val="040BC2"/>
                </a:solidFill>
                <a:latin typeface="+mn-ea"/>
                <a:ea typeface="+mn-ea"/>
              </a:rPr>
              <a:t>研究のゴールとゴールに向けた今後の研究計画の記載をお願いいたします。</a:t>
            </a:r>
          </a:p>
        </p:txBody>
      </p:sp>
    </p:spTree>
    <p:extLst>
      <p:ext uri="{BB962C8B-B14F-4D97-AF65-F5344CB8AC3E}">
        <p14:creationId xmlns:p14="http://schemas.microsoft.com/office/powerpoint/2010/main" val="31029640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924</TotalTime>
  <Words>2614</Words>
  <Application>Microsoft Office PowerPoint</Application>
  <PresentationFormat>ワイド画面</PresentationFormat>
  <Paragraphs>173</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ＭＳ Ｐゴシック</vt:lpstr>
      <vt:lpstr>メイリオ</vt:lpstr>
      <vt:lpstr>Arial</vt:lpstr>
      <vt:lpstr>Calibri</vt:lpstr>
      <vt:lpstr>Times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中村　舞</dc:creator>
  <cp:lastModifiedBy>中村　舞</cp:lastModifiedBy>
  <cp:revision>40</cp:revision>
  <cp:lastPrinted>2025-04-30T00:36:52Z</cp:lastPrinted>
  <dcterms:created xsi:type="dcterms:W3CDTF">2025-04-22T06:10:07Z</dcterms:created>
  <dcterms:modified xsi:type="dcterms:W3CDTF">2025-06-19T05:30:50Z</dcterms:modified>
</cp:coreProperties>
</file>